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4" r:id="rId9"/>
    <p:sldId id="342" r:id="rId10"/>
    <p:sldId id="266" r:id="rId11"/>
    <p:sldId id="265" r:id="rId12"/>
    <p:sldId id="273" r:id="rId13"/>
    <p:sldId id="286" r:id="rId14"/>
    <p:sldId id="287" r:id="rId15"/>
    <p:sldId id="269" r:id="rId16"/>
    <p:sldId id="328" r:id="rId17"/>
    <p:sldId id="271" r:id="rId18"/>
    <p:sldId id="332" r:id="rId19"/>
    <p:sldId id="291" r:id="rId20"/>
    <p:sldId id="275" r:id="rId21"/>
    <p:sldId id="329" r:id="rId22"/>
    <p:sldId id="277" r:id="rId23"/>
    <p:sldId id="278" r:id="rId24"/>
    <p:sldId id="279" r:id="rId25"/>
    <p:sldId id="280" r:id="rId26"/>
    <p:sldId id="290" r:id="rId27"/>
    <p:sldId id="333" r:id="rId28"/>
    <p:sldId id="288" r:id="rId29"/>
    <p:sldId id="293" r:id="rId30"/>
    <p:sldId id="281" r:id="rId31"/>
    <p:sldId id="282" r:id="rId32"/>
    <p:sldId id="283" r:id="rId33"/>
    <p:sldId id="285" r:id="rId34"/>
    <p:sldId id="295" r:id="rId35"/>
    <p:sldId id="300" r:id="rId36"/>
    <p:sldId id="294" r:id="rId37"/>
    <p:sldId id="312" r:id="rId38"/>
    <p:sldId id="347" r:id="rId39"/>
    <p:sldId id="313" r:id="rId40"/>
    <p:sldId id="303" r:id="rId41"/>
    <p:sldId id="314" r:id="rId42"/>
    <p:sldId id="315" r:id="rId43"/>
    <p:sldId id="316" r:id="rId44"/>
    <p:sldId id="317" r:id="rId45"/>
    <p:sldId id="318" r:id="rId46"/>
    <p:sldId id="320" r:id="rId47"/>
    <p:sldId id="321" r:id="rId48"/>
    <p:sldId id="322" r:id="rId49"/>
    <p:sldId id="323" r:id="rId50"/>
    <p:sldId id="324" r:id="rId51"/>
    <p:sldId id="325" r:id="rId52"/>
    <p:sldId id="327" r:id="rId53"/>
    <p:sldId id="348" r:id="rId54"/>
    <p:sldId id="308" r:id="rId55"/>
    <p:sldId id="310" r:id="rId56"/>
    <p:sldId id="334" r:id="rId57"/>
    <p:sldId id="335" r:id="rId58"/>
    <p:sldId id="336" r:id="rId59"/>
    <p:sldId id="343" r:id="rId60"/>
    <p:sldId id="337" r:id="rId61"/>
    <p:sldId id="345" r:id="rId62"/>
    <p:sldId id="292" r:id="rId63"/>
    <p:sldId id="346" r:id="rId64"/>
    <p:sldId id="341" r:id="rId65"/>
    <p:sldId id="344" r:id="rId66"/>
    <p:sldId id="338" r:id="rId67"/>
    <p:sldId id="296" r:id="rId68"/>
    <p:sldId id="299" r:id="rId69"/>
    <p:sldId id="301" r:id="rId70"/>
    <p:sldId id="298" r:id="rId7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911A"/>
    <a:srgbClr val="9896FF"/>
    <a:srgbClr val="FFE238"/>
    <a:srgbClr val="2A83EE"/>
    <a:srgbClr val="D16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A5DC9-6DC9-C841-B0CF-871DFAFBB713}" v="1234" dt="2025-03-26T17:05:51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8"/>
    <p:restoredTop sz="94774"/>
  </p:normalViewPr>
  <p:slideViewPr>
    <p:cSldViewPr snapToGrid="0">
      <p:cViewPr varScale="1">
        <p:scale>
          <a:sx n="108" d="100"/>
          <a:sy n="108" d="100"/>
        </p:scale>
        <p:origin x="23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166D2-9BB5-614B-968C-4183F0EC7C2F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6E37D-2049-6943-B7A2-A0C2285D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37D-2049-6943-B7A2-A0C2285DCE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F6DD-3356-B694-46C0-B8D3211A7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871D6-54FE-78EA-534F-CFC1E11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E779-ED39-83F4-912A-AC633BC9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B1E0B-BEDD-3E97-2A29-BCB98D7C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58BC-300C-ADB0-1050-B9B157EE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ED5-D221-88E9-ECB3-13BF1DE5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2CF5A-7BCF-267B-E033-24E70ABA6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94F7-544A-3411-367A-0DF9CE4A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882B-586E-9055-DA09-317C3A7F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B6E-8180-8C47-A7C3-C1EEA0D6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E95BDD-3A2B-1025-A252-E7D405D5B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2CFE6-B20C-C1DF-A82D-7A2228019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63B3-EBF5-0BFF-9457-E322C278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B9C62-BE74-870E-9026-68F80699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30C23-5597-703A-C20C-7C1C3233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6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F6EE-2BED-B642-19B3-34119F3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7A175-B151-6D4C-71D6-52ABED05D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393B-029C-100F-CA7E-68935D63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A671-454C-479C-5B65-CE866E44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1A34-42ED-ABCB-DC39-6B6075B1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3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C4ED-D851-48C6-4DC0-FE158590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18DD-E4CE-4A1B-FC1A-682EAE7F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972A0-798E-F6B8-7138-6DACEC3C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69C9D-063E-42C5-AC0E-2A664F34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0DB2-676A-5F3F-4448-E4D97DA0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1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8B95-E905-17A5-B54C-5738B505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822F1-C2E7-661E-3994-3200D9E4A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806CA-952B-B519-4FB3-79FB7318D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752BC-3E63-0EAF-1167-4C5B2299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FC6EF-606D-A8C6-23CA-5DD4403B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99F5F-D61B-A24C-C697-68DFDDBD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3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7546-1B5F-8A87-9847-6D7E25D1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F9FC1-6EA3-016C-E0FC-3427964B7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25A7-1C7D-883B-B0B9-3EE49A681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3E3F-67CC-904F-41C0-E069EC9D3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A7B68-0168-E157-5F76-6FE6E9966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20C46-76E6-982B-1760-A3BEC9E7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F576E-F679-CFF8-1898-D762DEE1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A44EF-6245-FDF8-5D93-1D8BE1F0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3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7F33-B033-453C-8E7C-445B9060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5590C-3197-D3C3-A026-3505DCC8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B8E2F-8E15-66DC-4B67-ECB5ED97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6116-FB91-DB9B-E74D-346AC6DB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6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E9992-E410-44E4-9B13-3448B43D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3269F-9FFB-0D36-1BF1-8A401CAD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010C-E209-1B79-FB27-55495C13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3EA4-2EC5-AE8C-08ED-D8556C80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505-1684-FE55-0DB9-2556A6E9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F96CA-5B27-5292-5097-DAE73F6C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E387C-9B88-5741-A4FC-0D509325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F6DDB-B9FD-E3A5-14D1-3A947241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B54BB-8773-0FD0-124A-82458594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7ACB-2D00-8501-FE7E-B0796A27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6ED76-4D1C-FBC3-CB8E-90B872925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6DC6D-1B56-4E77-9009-613057CDA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AF1AD-A077-4DD1-0B83-BBE83C65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CD87-6C7A-98EE-DA57-14442465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88E26-ED8B-B38C-524F-DB5660AF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81092-EAF9-6D91-35BA-E4CF0BAB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047C-5E42-6665-F2A0-94822007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6C324-8F4B-B9B5-53D9-FF47C2825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9823A-38F6-E743-9404-88691733837B}" type="datetimeFigureOut">
              <a:rPr lang="en-US" smtClean="0"/>
              <a:t>3/26/25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200BB-DE8C-175B-864E-1C0F8470E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893F-7513-7662-35C1-C30D12977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2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ConwaysLaw.html" TargetMode="External"/><Relationship Id="rId7" Type="http://schemas.openxmlformats.org/officeDocument/2006/relationships/hyperlink" Target="https://agilepainrelief.com/blog/scrum-team-size.html" TargetMode="External"/><Relationship Id="rId2" Type="http://schemas.openxmlformats.org/officeDocument/2006/relationships/hyperlink" Target="http://www.melconway.com/Home/Committees_Pap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executive-insights/content/amazon-two-pizza-team/" TargetMode="External"/><Relationship Id="rId5" Type="http://schemas.openxmlformats.org/officeDocument/2006/relationships/hyperlink" Target="https://www.youtube.com/watch?v=Y_u84PNrX9g" TargetMode="External"/><Relationship Id="rId4" Type="http://schemas.openxmlformats.org/officeDocument/2006/relationships/hyperlink" Target="https://martinfowle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helfand.com/dynamic-reteaming-book/" TargetMode="External"/><Relationship Id="rId2" Type="http://schemas.openxmlformats.org/officeDocument/2006/relationships/hyperlink" Target="https://teamtopologie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blegroup.com/pat/#books" TargetMode="External"/><Relationship Id="rId4" Type="http://schemas.openxmlformats.org/officeDocument/2006/relationships/hyperlink" Target="https://www.svpg.com/boo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4C63-09CE-3D02-E0F6-6F0147199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No More Heroes: Why Team Composition is a </a:t>
            </a:r>
            <a:r>
              <a:rPr lang="en-GB" b="1" dirty="0">
                <a:effectLst/>
              </a:rPr>
              <a:t>BIG</a:t>
            </a:r>
            <a:r>
              <a:rPr lang="en-GB" dirty="0">
                <a:effectLst/>
              </a:rPr>
              <a:t> Deal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F326-440C-A512-5B4C-DA4F0C5E9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645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 err="1"/>
              <a:t>SREDay</a:t>
            </a:r>
            <a:r>
              <a:rPr lang="en-US" b="1" dirty="0"/>
              <a:t> London Q1 2025</a:t>
            </a:r>
          </a:p>
          <a:p>
            <a:endParaRPr lang="en-US" b="1" dirty="0"/>
          </a:p>
          <a:p>
            <a:r>
              <a:rPr lang="en-US" b="1" dirty="0"/>
              <a:t>Pedro Ivo Raimundo </a:t>
            </a:r>
            <a:r>
              <a:rPr lang="en-US" dirty="0"/>
              <a:t>– Cloud Engineering Manager</a:t>
            </a:r>
          </a:p>
        </p:txBody>
      </p:sp>
    </p:spTree>
    <p:extLst>
      <p:ext uri="{BB962C8B-B14F-4D97-AF65-F5344CB8AC3E}">
        <p14:creationId xmlns:p14="http://schemas.microsoft.com/office/powerpoint/2010/main" val="10781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FF57-88B5-65EF-D83D-D2333023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70B8-FB4C-F964-B0D1-F4D14691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01887-D1BC-346E-67F9-85D82884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55" y="3020896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1-2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730F1E-86EF-5A46-5C25-0A32A67E99C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B413C5-053B-ED94-0768-8999DF8C01CE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9C02C-1339-B447-C798-CF0CA1F17E0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FA5AD-DBC2-ACF0-8FAF-58C6838E708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51EA2-2F81-E72C-828F-6CAB33DAAE1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6FA92-BC5E-7264-4690-A78A315C769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1216D-A817-57C3-9AA1-E753A7C9486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CFE83-4814-43E0-E986-D77E21FB8310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  <p:pic>
        <p:nvPicPr>
          <p:cNvPr id="4098" name="Picture 2" descr="NOT BAD - Spiderman - Care factor Zero Meme Generator">
            <a:extLst>
              <a:ext uri="{FF2B5EF4-FFF2-40B4-BE49-F238E27FC236}">
                <a16:creationId xmlns:a16="http://schemas.microsoft.com/office/drawing/2014/main" id="{D31BEBDB-68D4-63E7-33BC-B0BCFCCF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100381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3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608A-200E-4501-9575-1BF9EFAB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0920-B08E-1BE7-8240-6867A063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A921-4F50-B5A3-9BB8-44914099A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34" y="1559330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3-4</a:t>
            </a:r>
            <a:r>
              <a:rPr lang="en-GB" dirty="0"/>
              <a:t>: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026" name="Picture 2" descr="Jacky Lam | search memes: “i feel you bro” #dogsoginstagram - #thatmrlam  #fridayfun | Instagram">
            <a:extLst>
              <a:ext uri="{FF2B5EF4-FFF2-40B4-BE49-F238E27FC236}">
                <a16:creationId xmlns:a16="http://schemas.microsoft.com/office/drawing/2014/main" id="{226B384B-0DE7-6CA8-17B0-75E26A1A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71" y="1794448"/>
            <a:ext cx="2552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89412-9691-9FFC-1F38-72A2538DB52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F416004-D113-8BA5-A759-2A8C20E992B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26BDA-0B62-F0C8-5C3D-8A144930153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27726-6410-9C1F-A68F-C2A1176E0F7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E1EC3-3BDD-5C0D-01F9-6841A6F3FB2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4759F-A62D-2032-54EA-0225C53CA41E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70BC6-C290-9A4E-192C-167DCE57666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9558B-3640-2C57-B694-5B9E4BC0F279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9147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9CAB-234F-4117-C861-B24A6392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AE55-6E1C-A42D-86C3-0D83F15A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1AA743-926F-67EE-01F6-C16ED4D1A77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7A8626D-66BC-FD29-0BB9-888509108FE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46C9A-D7F8-FC9D-2421-55F1CCDFA8A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E16C9-DACA-6896-FA75-AAB4D651447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2E3A2-2D1F-F275-A73A-023447B625C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2B44F-1992-13F4-F828-D6DEA637632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41A2E-7939-614B-5B8F-2B1C39F862C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AC3B1-4E08-ABF9-9026-435FD9853AAA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8ADB41-E378-AAF1-F069-98E81C8EA897}"/>
              </a:ext>
            </a:extLst>
          </p:cNvPr>
          <p:cNvSpPr txBox="1">
            <a:spLocks/>
          </p:cNvSpPr>
          <p:nvPr/>
        </p:nvSpPr>
        <p:spPr>
          <a:xfrm>
            <a:off x="707203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00" b="1" dirty="0"/>
              <a:t>Study on Open Source Projects (2006):</a:t>
            </a:r>
          </a:p>
          <a:p>
            <a:endParaRPr lang="en-GB" sz="3100" dirty="0"/>
          </a:p>
          <a:p>
            <a:r>
              <a:rPr lang="en-GB" sz="2400" b="1" dirty="0"/>
              <a:t>Summary:</a:t>
            </a:r>
            <a:r>
              <a:rPr lang="en-GB" sz="2400" dirty="0"/>
              <a:t> Research on open-source projects found that </a:t>
            </a:r>
            <a:r>
              <a:rPr lang="en-GB" sz="2400" dirty="0">
                <a:highlight>
                  <a:srgbClr val="FFFF00"/>
                </a:highlight>
              </a:rPr>
              <a:t>when the developers’ communication patterns matched the software architecture, the projects were more successful </a:t>
            </a:r>
            <a:r>
              <a:rPr lang="en-GB" sz="2400" dirty="0"/>
              <a:t>and had fewer bugs.</a:t>
            </a:r>
            <a:r>
              <a:rPr lang="en-GB" sz="2400" baseline="30000" dirty="0"/>
              <a:t>[2]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9817E3-77A4-C97E-5F91-6D4A585178EF}"/>
              </a:ext>
            </a:extLst>
          </p:cNvPr>
          <p:cNvSpPr txBox="1">
            <a:spLocks/>
          </p:cNvSpPr>
          <p:nvPr/>
        </p:nvSpPr>
        <p:spPr>
          <a:xfrm>
            <a:off x="6310159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00" b="1" dirty="0"/>
              <a:t>Harvard Business Review Article (2012):</a:t>
            </a:r>
          </a:p>
          <a:p>
            <a:endParaRPr lang="en-GB" sz="3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Summary:</a:t>
            </a:r>
            <a:r>
              <a:rPr lang="en-GB" sz="2400" dirty="0"/>
              <a:t> The article discusses </a:t>
            </a:r>
            <a:r>
              <a:rPr lang="en-GB" sz="2400" dirty="0">
                <a:highlight>
                  <a:srgbClr val="FFFF00"/>
                </a:highlight>
              </a:rPr>
              <a:t>how software and organizational architectures align</a:t>
            </a:r>
            <a:r>
              <a:rPr lang="en-GB" sz="2400" dirty="0"/>
              <a:t>, using examples from various tech companies to show that mismatches can lead to inefficiencies and integration issues. </a:t>
            </a:r>
            <a:r>
              <a:rPr lang="en-GB" sz="2400" baseline="30000" dirty="0"/>
              <a:t>[1]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1E3F-ABCA-0260-9855-233A8898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C754-BFC7-D670-5826-6EF45584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the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6757-CC7C-84FA-27D0-31477A9F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38" y="1859544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The lack of planning to compose teams may cause: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2DD1F-BA04-3062-25C4-F49C89FFE608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AD1B6B-8B54-E248-F1E9-6398FD8C045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CDA5B-C820-A931-7805-7060F3B6865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C06683-1A5C-DDB4-6E0B-8E69FED8669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6B288-6253-11A8-CF87-3BE4531994F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66857-8448-59E0-CAF8-E3E28D060E3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B0E6EA-ADB0-108B-735F-CF2950B1D96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03055-E33A-CD11-1BA8-463220702F5A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6D5239-4A72-7681-1033-F7545A658DB1}"/>
              </a:ext>
            </a:extLst>
          </p:cNvPr>
          <p:cNvSpPr txBox="1">
            <a:spLocks/>
          </p:cNvSpPr>
          <p:nvPr/>
        </p:nvSpPr>
        <p:spPr>
          <a:xfrm>
            <a:off x="840264" y="2989295"/>
            <a:ext cx="4199627" cy="3036011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Dependency bottlenecks</a:t>
            </a:r>
          </a:p>
          <a:p>
            <a:r>
              <a:rPr lang="en-GB" dirty="0"/>
              <a:t>Communication gaps</a:t>
            </a:r>
          </a:p>
          <a:p>
            <a:r>
              <a:rPr lang="en-GB" dirty="0"/>
              <a:t>High Cognitive Load</a:t>
            </a:r>
          </a:p>
          <a:p>
            <a:r>
              <a:rPr lang="en-GB" dirty="0"/>
              <a:t>Inconsistent Practices</a:t>
            </a:r>
          </a:p>
          <a:p>
            <a:r>
              <a:rPr lang="en-GB" dirty="0"/>
              <a:t>Scope Creep </a:t>
            </a:r>
          </a:p>
          <a:p>
            <a:r>
              <a:rPr lang="en-GB" dirty="0"/>
              <a:t>Skill Gaps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7EFFE-E04D-6439-BA15-A5147078AA05}"/>
              </a:ext>
            </a:extLst>
          </p:cNvPr>
          <p:cNvSpPr txBox="1">
            <a:spLocks/>
          </p:cNvSpPr>
          <p:nvPr/>
        </p:nvSpPr>
        <p:spPr>
          <a:xfrm>
            <a:off x="6874984" y="3006789"/>
            <a:ext cx="4199627" cy="303601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Technical Debt</a:t>
            </a:r>
          </a:p>
          <a:p>
            <a:r>
              <a:rPr lang="en-GB" dirty="0"/>
              <a:t>Siloed Information</a:t>
            </a:r>
          </a:p>
          <a:p>
            <a:r>
              <a:rPr lang="en-GB" dirty="0"/>
              <a:t>Lack of Autonomy</a:t>
            </a:r>
          </a:p>
          <a:p>
            <a:r>
              <a:rPr lang="en-GB" dirty="0"/>
              <a:t>Misaligned Goals</a:t>
            </a:r>
          </a:p>
          <a:p>
            <a:r>
              <a:rPr lang="en-GB" dirty="0"/>
              <a:t>And all of that causes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46EADB-AE5E-1D95-2BFA-B6BA41125C2C}"/>
              </a:ext>
            </a:extLst>
          </p:cNvPr>
          <p:cNvSpPr txBox="1">
            <a:spLocks/>
          </p:cNvSpPr>
          <p:nvPr/>
        </p:nvSpPr>
        <p:spPr>
          <a:xfrm>
            <a:off x="7457488" y="5497867"/>
            <a:ext cx="2509850" cy="61951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FRUSTRATION!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4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CDDE-9A62-773E-1129-6C9B785C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F6D-BF01-10B6-B45E-187AED6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the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521F-1067-A032-E397-7470020E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38" y="2893987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So… what explains that?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FAC17-10C4-A054-4E0C-D8460605A07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D60168-9401-E460-EB02-17FEB3EB35A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C53FA-F234-B7C0-0DD5-04FEBDC480E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54FEB8-A7F8-780F-DD15-E3C62A59693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9F539-112A-9339-7A7A-539F76188F5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19DAE-356D-1854-8646-D40B83B82C7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713CE-AEBC-B66E-BD16-6AF98E22E98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C3B3A-D542-7A5C-99E5-2019F26ED729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73304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7DFE-1D44-1F9C-E4EC-EF324766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2EFB-7A86-5716-865F-477D9E7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dive into this rabbit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FE8F-8209-E64A-736F-E0C26F5FF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Team Composition definition </a:t>
            </a:r>
            <a:r>
              <a:rPr lang="en-GB" dirty="0"/>
              <a:t>(for this presentation's sake):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GB" sz="2800" b="1" dirty="0">
                <a:solidFill>
                  <a:srgbClr val="FF0000"/>
                </a:solidFill>
              </a:rPr>
              <a:t>Macro</a:t>
            </a:r>
            <a:r>
              <a:rPr lang="en-GB" sz="2800" dirty="0">
                <a:solidFill>
                  <a:srgbClr val="FF0000"/>
                </a:solidFill>
              </a:rPr>
              <a:t>: </a:t>
            </a:r>
            <a:r>
              <a:rPr lang="en-GB" sz="2800" dirty="0"/>
              <a:t>Organizing </a:t>
            </a:r>
            <a:r>
              <a:rPr lang="en-GB" sz="2800" b="1" dirty="0"/>
              <a:t>teams</a:t>
            </a:r>
            <a:r>
              <a:rPr lang="en-GB" sz="2800" dirty="0"/>
              <a:t> within an organization </a:t>
            </a:r>
          </a:p>
          <a:p>
            <a:pPr marL="457200" lvl="1" indent="0">
              <a:buNone/>
            </a:pPr>
            <a:r>
              <a:rPr lang="en-GB" sz="2000" i="1" dirty="0"/>
              <a:t>(team-team interaction)</a:t>
            </a:r>
            <a:endParaRPr lang="en-GB" sz="20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GB" sz="2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GB" sz="2800" b="1" dirty="0">
                <a:solidFill>
                  <a:srgbClr val="FF0000"/>
                </a:solidFill>
              </a:rPr>
              <a:t>Micro</a:t>
            </a:r>
            <a:r>
              <a:rPr lang="en-GB" sz="2800" dirty="0">
                <a:solidFill>
                  <a:srgbClr val="FF0000"/>
                </a:solidFill>
              </a:rPr>
              <a:t>: </a:t>
            </a:r>
            <a:r>
              <a:rPr lang="en-GB" sz="2800" dirty="0"/>
              <a:t>Interaction of </a:t>
            </a:r>
            <a:r>
              <a:rPr lang="en-GB" sz="2800" b="1" dirty="0"/>
              <a:t>individuals</a:t>
            </a:r>
            <a:r>
              <a:rPr lang="en-GB" sz="2800" dirty="0"/>
              <a:t> inside a team </a:t>
            </a:r>
            <a:br>
              <a:rPr lang="en-GB" sz="2800" dirty="0"/>
            </a:br>
            <a:r>
              <a:rPr lang="en-GB" sz="2000" i="1" dirty="0"/>
              <a:t>(people interaction)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3260AC-76BF-3BC6-1AFF-32DB398E203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89B0B01-0D23-C780-C9B8-F9A28678EFF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5006E-D74B-8FE3-451F-7A5AB8C43DDB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E9BAF6-6CE1-0AF2-E6E7-1C5C4E6C361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B9E15-63DF-4757-587D-D9505B22BA9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CB3E6-0A89-3545-2460-537B1DA8B53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D0B18-5E26-B500-8B86-CF87377617E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6A7A-CD8E-348B-7A25-B88F861A6F8F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1664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00BB-25EF-4AD2-E5B3-3FAE189C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F2E2-EBF4-D82B-92B3-2840656A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</a:t>
            </a:r>
            <a:r>
              <a:rPr lang="en-US" strike="sngStrike" dirty="0"/>
              <a:t>Mario</a:t>
            </a:r>
            <a:r>
              <a:rPr lang="en-US" dirty="0"/>
              <a:t> </a:t>
            </a:r>
            <a:r>
              <a:rPr lang="en-US" b="1" dirty="0"/>
              <a:t>Macro</a:t>
            </a:r>
            <a:r>
              <a:rPr lang="en-US" dirty="0"/>
              <a:t>: Lette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C86B5-0B59-6D3A-63C2-577CC77C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42" y="1816014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CC5A65-48F2-0BF1-D8F8-E863AA46882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7D3403-7EA0-773D-EE42-28AE743CA21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D0D17-8CBF-4E0E-D064-D05601081C7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827D5-9313-3437-9174-094EFC2EDBE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597FC-FF11-1F19-84CA-4A12F2A9EB4C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97ABC-5BF1-1EC2-FB47-5CEEE80BD9C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EF5D4-753B-EF22-ACF6-83B55BE3B8A3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58EA3-051C-10D4-F816-166D5A7A3365}"/>
              </a:ext>
            </a:extLst>
          </p:cNvPr>
          <p:cNvSpPr txBox="1"/>
          <p:nvPr/>
        </p:nvSpPr>
        <p:spPr>
          <a:xfrm>
            <a:off x="4763804" y="6577885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31746" name="Picture 2" descr="Super Mario World Mario Sprite by SnowyPuzzle on DeviantArt">
            <a:extLst>
              <a:ext uri="{FF2B5EF4-FFF2-40B4-BE49-F238E27FC236}">
                <a16:creationId xmlns:a16="http://schemas.microsoft.com/office/drawing/2014/main" id="{6BBD751D-3C76-4DFF-446E-DE892F4B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12521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0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4FD4-862A-4F14-EA80-D4FF5EE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75F5A1-5417-B548-DDD9-3E845EB518E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E6B2406-B524-88EA-ACD8-CCA987EBEE1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ADA18-0457-8620-E4CC-5314AA168C7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97E62-6984-256F-E124-6B47ADE8E54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FD9FC-2030-6923-E381-14424E16250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BA93D-A4A9-6C2B-252D-B81C814BFD5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53E4DD-73F6-0F74-2BE5-1C6BAEF1516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4DCAE-3F7F-5A50-C531-D18BCAFA0B70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2A8F80-8181-6064-54E4-C1D878AC50E0}"/>
              </a:ext>
            </a:extLst>
          </p:cNvPr>
          <p:cNvSpPr txBox="1">
            <a:spLocks/>
          </p:cNvSpPr>
          <p:nvPr/>
        </p:nvSpPr>
        <p:spPr>
          <a:xfrm>
            <a:off x="838200" y="10608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6F1864-66E7-E509-DA98-725A979B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US" sz="5000" b="1" dirty="0"/>
              <a:t>Conway’s Law</a:t>
            </a:r>
            <a:endParaRPr lang="en-GB" sz="5000" b="1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95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5444-0319-698D-F907-7A8AB0AE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5064-9218-C7E5-5F00-2CB8D374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</a:t>
            </a:r>
            <a:r>
              <a:rPr lang="en-US" sz="3800" dirty="0"/>
              <a:t>                                  </a:t>
            </a:r>
            <a:r>
              <a:rPr lang="en-US" sz="3400" i="1" dirty="0"/>
              <a:t>(definition)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80129-34EC-DCD8-534C-8C53F2F5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“Any organization that designs a system will produce a design whose structure is a copy of the organization's communication structure.”</a:t>
            </a:r>
            <a:r>
              <a:rPr lang="en-GB" baseline="30000" dirty="0"/>
              <a:t>[3]</a:t>
            </a:r>
            <a:r>
              <a:rPr lang="en-GB" dirty="0"/>
              <a:t>                                                                    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 algn="r">
              <a:buNone/>
            </a:pPr>
            <a:r>
              <a:rPr lang="en-GB" sz="2000" i="1" dirty="0"/>
              <a:t>(Melvin Conway, 1967)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9C41C0-45F9-0C6E-E128-BE23F69A8E7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661813-7BC1-0776-326D-6F7C27DD685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18556-B27F-5EAE-68D4-C0D64B76429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41274-302F-6D58-D5D8-3A28EBF8FCD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D3FA7-3ADB-8FBD-9751-533A9AE8A0DA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BFD56-BD79-8FE7-8397-411C4820BD8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9F094-4AAF-D4AF-B004-EF70B6D8C9F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E4A35-D290-1909-CB16-75D4CEBEF45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3931726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B393-8110-3AF1-D940-37C3B18AB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A3680-4A5C-4EF3-62E1-F9FC9CD3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</a:t>
            </a:r>
            <a:r>
              <a:rPr lang="en-US" sz="3800" dirty="0"/>
              <a:t>                                  </a:t>
            </a:r>
            <a:r>
              <a:rPr lang="en-US" sz="3400" i="1" dirty="0"/>
              <a:t>(definition)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E1375-A701-7219-36C4-181CDA6CA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"If you have four groups working on a compiler, you'll get a 4-pass compiler.”</a:t>
            </a:r>
            <a:r>
              <a:rPr lang="en-GB" baseline="30000" dirty="0"/>
              <a:t>[4]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 algn="r">
              <a:buNone/>
            </a:pPr>
            <a:r>
              <a:rPr lang="en-GB" sz="2000" i="1" dirty="0"/>
              <a:t>(Eric S. Raymond, 1996)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88BA4F-ECA4-34FC-F99E-30B454EBA10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9D8DB8A-C418-ABAC-777C-778AF2D97A1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263424-7D05-8473-4F5D-B2BAC71710F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FA542-A6DE-B547-A550-2980609B352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DCC46-D007-69C5-CDC1-0B99367099CB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B5599-D7CC-F5FD-654C-821EAD18BF7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15B54-D724-3DAA-4729-378BFB7682C2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B815-F34A-0BCD-75D1-D9C6032DCB4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1084752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E47B-6F7B-2F85-5406-F0F6BF76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041B-937D-75AA-90EE-2401601D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573" cy="4351338"/>
          </a:xfrm>
        </p:spPr>
        <p:txBody>
          <a:bodyPr/>
          <a:lstStyle/>
          <a:p>
            <a:pPr marL="0" indent="0">
              <a:buNone/>
            </a:pPr>
            <a:r>
              <a:rPr lang="en-US" strike="sngStrike" dirty="0"/>
              <a:t>Fun</a:t>
            </a:r>
            <a:r>
              <a:rPr lang="en-US" dirty="0"/>
              <a:t> facts that absolutely </a:t>
            </a:r>
            <a:r>
              <a:rPr lang="en-US" u="sng" dirty="0"/>
              <a:t>nobody</a:t>
            </a:r>
            <a:r>
              <a:rPr lang="en-US" dirty="0"/>
              <a:t> asked for: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Cloud Engineering Manager @ </a:t>
            </a:r>
          </a:p>
          <a:p>
            <a:r>
              <a:rPr lang="en-US" dirty="0"/>
              <a:t>Support/Ops &gt; DevOps &gt; Leadership</a:t>
            </a:r>
          </a:p>
          <a:p>
            <a:r>
              <a:rPr lang="en-US" dirty="0"/>
              <a:t>Currently based in Krakow/Poland </a:t>
            </a:r>
            <a:r>
              <a:rPr lang="en-PL">
                <a:solidFill>
                  <a:srgbClr val="FFFFFF"/>
                </a:solidFill>
                <a:effectLst/>
                <a:latin typeface=".Apple Color Emoji UI"/>
              </a:rPr>
              <a:t>🇵🇱</a:t>
            </a: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❤️</a:t>
            </a:r>
          </a:p>
          <a:p>
            <a:r>
              <a:rPr lang="en-US" sz="1800" i="1" dirty="0"/>
              <a:t>Spent more on </a:t>
            </a:r>
            <a:r>
              <a:rPr lang="en-US" sz="1800" i="1" dirty="0" err="1"/>
              <a:t>unplayed</a:t>
            </a:r>
            <a:r>
              <a:rPr lang="en-US" sz="1800" i="1" dirty="0"/>
              <a:t> Steam games than he likes to admit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81870-79AC-4DDF-583A-6878DBAC193A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ACB544F-8C2C-7AEB-0588-7AFD2B62158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28097-C530-82A5-F7D3-6841D21CDB0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DFA60-1ADB-52B4-3D02-6C8F49333B8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9BFE1-0267-9A31-C3F7-F58A05B1F75C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6E311-103F-228E-B012-F4956F7F1F5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6563A2-57ED-369E-EE3A-C9633562C211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1C47F-2692-DD05-792F-918017F223AF}"/>
              </a:ext>
            </a:extLst>
          </p:cNvPr>
          <p:cNvSpPr txBox="1"/>
          <p:nvPr/>
        </p:nvSpPr>
        <p:spPr>
          <a:xfrm>
            <a:off x="922722" y="6545353"/>
            <a:ext cx="3674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Intro</a:t>
            </a:r>
          </a:p>
        </p:txBody>
      </p:sp>
      <p:pic>
        <p:nvPicPr>
          <p:cNvPr id="13" name="Picture 12" descr="A person holding a picture&#10;&#10;Description automatically generated">
            <a:extLst>
              <a:ext uri="{FF2B5EF4-FFF2-40B4-BE49-F238E27FC236}">
                <a16:creationId xmlns:a16="http://schemas.microsoft.com/office/drawing/2014/main" id="{7F3B2FAB-621F-24DA-9F80-68A0927B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893" y="1874252"/>
            <a:ext cx="4074999" cy="405869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4C8D0D-760E-900C-FCBA-9B53B4FFDB94}"/>
              </a:ext>
            </a:extLst>
          </p:cNvPr>
          <p:cNvSpPr txBox="1">
            <a:spLocks/>
          </p:cNvSpPr>
          <p:nvPr/>
        </p:nvSpPr>
        <p:spPr>
          <a:xfrm>
            <a:off x="7913595" y="1462235"/>
            <a:ext cx="3019594" cy="480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Pedro Ivo Raimundo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D07334-3A29-C47F-8315-E00293CB7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4725" y="2945706"/>
            <a:ext cx="1353223" cy="9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1D28-F551-E36E-7BCB-7FBF9D2AF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2E59-8F6B-17FC-72CB-F508D1F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31121-47EE-7C3A-DE8E-6C361F53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Goal: </a:t>
            </a:r>
            <a:r>
              <a:rPr lang="en-GB" dirty="0"/>
              <a:t>Prepare a Birthday Party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Setup: </a:t>
            </a:r>
          </a:p>
          <a:p>
            <a:pPr marL="457200" lvl="1" indent="0">
              <a:buNone/>
            </a:pPr>
            <a:r>
              <a:rPr lang="en-GB" dirty="0"/>
              <a:t>Team 1: Cake</a:t>
            </a:r>
          </a:p>
          <a:p>
            <a:pPr marL="457200" lvl="1" indent="0">
              <a:buNone/>
            </a:pPr>
            <a:r>
              <a:rPr lang="en-GB" dirty="0"/>
              <a:t>Team 2: Music</a:t>
            </a:r>
          </a:p>
          <a:p>
            <a:pPr marL="457200" lvl="1" indent="0">
              <a:buNone/>
            </a:pPr>
            <a:r>
              <a:rPr lang="en-GB" dirty="0"/>
              <a:t>Team 3: Decoration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Challenge: </a:t>
            </a:r>
            <a:r>
              <a:rPr lang="en-GB" dirty="0"/>
              <a:t>Team members live far away from each other and have little time to prepare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87AF3D-1819-B41A-6D87-B57862C4A72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02CE39B-8080-E964-1F0B-CF71A63E6FAF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0F4AB-570F-4C8B-5ED5-27EFB6110BD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EBA56-52CE-5562-F47B-390B820452F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4329B-AE39-CF27-B23D-ED318A79F1F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09BC-8E0F-7067-35BE-CC71974ECB5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0B92EF-4100-54D1-C23E-52C03F408F5E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C8DEE-658D-D079-1050-9A371FC5258F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8360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2692-6613-BC71-D56A-6DC96E12D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F38C-0382-00F3-E4A5-10BE0D02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F27133-4C73-2F0B-BAF0-459B12CEE50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BBCDC-8F1B-E7EA-4306-7D66A446737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F20D3-C326-0C83-5348-22250F8F220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93FA0-7CA2-04AB-1787-CF6E3A5F3C7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9B4C63-E387-C411-2B3F-540C9301592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F28A2-EA24-8E78-8164-9BF336EC564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A54D4F-194E-2DA1-72B1-97846BB2B22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ED119-B4B9-4A21-CB22-4F28DE3A788D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A35403-F996-ED27-4AB0-7C09D90B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0179"/>
            <a:ext cx="10263996" cy="2565669"/>
          </a:xfrm>
        </p:spPr>
        <p:txBody>
          <a:bodyPr/>
          <a:lstStyle/>
          <a:p>
            <a:pPr algn="ctr"/>
            <a:endParaRPr lang="en-US" dirty="0"/>
          </a:p>
          <a:p>
            <a:pPr marL="0" indent="0">
              <a:buNone/>
            </a:pPr>
            <a:r>
              <a:rPr lang="en-GB" b="1" dirty="0"/>
              <a:t>Scenario 1: </a:t>
            </a:r>
            <a:r>
              <a:rPr lang="en-GB" dirty="0"/>
              <a:t>Chaos</a:t>
            </a:r>
          </a:p>
          <a:p>
            <a:endParaRPr lang="en-GB" dirty="0"/>
          </a:p>
        </p:txBody>
      </p:sp>
      <p:pic>
        <p:nvPicPr>
          <p:cNvPr id="39940" name="Picture 4" descr="This Is Fine' Meme Cartoonist Celebrates Strip's 10th Anniversary">
            <a:extLst>
              <a:ext uri="{FF2B5EF4-FFF2-40B4-BE49-F238E27FC236}">
                <a16:creationId xmlns:a16="http://schemas.microsoft.com/office/drawing/2014/main" id="{86F94A2C-3738-CD0A-53E3-FF12BF5A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43" y="2364356"/>
            <a:ext cx="4258574" cy="21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0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7F79C-548E-7ED4-AE9A-957767D1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685A-6C77-2787-9A2F-7D1DB319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6301-89AC-904C-A17F-6C9774464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066"/>
            <a:ext cx="7563928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>
              <a:buFontTx/>
              <a:buChar char="-"/>
            </a:pPr>
            <a:r>
              <a:rPr lang="en-GB" b="1" dirty="0"/>
              <a:t>Team 1: </a:t>
            </a:r>
            <a:r>
              <a:rPr lang="en-GB" dirty="0"/>
              <a:t>Goes to a local cake shop they know 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They get a discount on a “jungle-themed” cake</a:t>
            </a:r>
          </a:p>
          <a:p>
            <a:pPr>
              <a:buFontTx/>
              <a:buChar char="-"/>
            </a:pPr>
            <a:r>
              <a:rPr lang="en-GB" dirty="0"/>
              <a:t>The cake looks and tastes good</a:t>
            </a:r>
          </a:p>
          <a:p>
            <a:pPr marL="0" indent="0">
              <a:buNone/>
            </a:pPr>
            <a:endParaRPr lang="en-GB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92D050"/>
                </a:solidFill>
              </a:rPr>
              <a:t>Good investment value (price/quality)!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95CE36-6EFB-6576-365F-AE87EC9FDA9A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636013-39C9-3E7A-1582-B5C5C8B4DE8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FCB81-D663-60C2-559A-DFB7F35286F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E9B25-946C-E952-1A0A-2571A7A7FB6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A4A39-B52B-D50B-9DB8-85E993B86C7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53DEA2-7115-3B84-99FD-990A783F47C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65FF1-249D-A397-AA02-C31B5B0BC8E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7B0A7-B2AE-4483-1152-F0874ACFA5BB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5362" name="Picture 2" descr="Jungle Safari Theme Cake | Safari Jungle Cake | Order Custom Cakes in  Bangalore – Liliyum Patisserie &amp; Cafe">
            <a:extLst>
              <a:ext uri="{FF2B5EF4-FFF2-40B4-BE49-F238E27FC236}">
                <a16:creationId xmlns:a16="http://schemas.microsoft.com/office/drawing/2014/main" id="{041DBA74-ABCD-1F35-642F-67DDF605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13" y="2240191"/>
            <a:ext cx="2855609" cy="285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1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1128-9950-DADD-1FC1-1FB7831F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A35D-2B48-6830-16C3-BDEDF2A1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7055-3323-F852-A235-C120F4706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7563928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Team 2: </a:t>
            </a:r>
            <a:r>
              <a:rPr lang="en-GB" dirty="0"/>
              <a:t>Prepares a playlist with country songs 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Based on their research, 60% of attendees enjoy it.</a:t>
            </a:r>
          </a:p>
          <a:p>
            <a:pPr>
              <a:buFontTx/>
              <a:buChar char="-"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92D050"/>
                </a:solidFill>
              </a:rPr>
              <a:t>Good user research!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06898E-C286-8FF0-D782-691CD6754A4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8C5160D-CB7D-7548-66B5-44425BF1066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8697DB-D446-BC9F-B6F7-FDBD5643D75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F88E2-FF60-5E34-20DD-6C3F9A306EC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ADB487-5CB4-7E25-FAA8-287CC29261C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4F0E8-F917-09DB-A35F-D474C1E2A873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C9B4E-64A6-DC67-799C-4CBBE61706E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7769E-B5C9-FB25-3A73-CDF1ED65E1C4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6386" name="Picture 2" descr="What Happened to Country Music? - Roadie Music Blog">
            <a:extLst>
              <a:ext uri="{FF2B5EF4-FFF2-40B4-BE49-F238E27FC236}">
                <a16:creationId xmlns:a16="http://schemas.microsoft.com/office/drawing/2014/main" id="{1FED7224-9D5F-66BF-82A1-F74A7AE4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19" y="2595773"/>
            <a:ext cx="2803851" cy="17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367C-A532-5C30-D0FD-6DC5D2372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AF40-FA99-D9EF-678C-E36F6708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3977-FCAC-E7F7-1907-23B5967F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2"/>
            <a:ext cx="7563928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Team 3</a:t>
            </a:r>
            <a:r>
              <a:rPr lang="en-GB" dirty="0"/>
              <a:t>: Decorates the party with rockets and astronauts, </a:t>
            </a:r>
          </a:p>
          <a:p>
            <a:pPr marL="0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They found some decor remaining from last year still in good shape</a:t>
            </a:r>
          </a:p>
          <a:p>
            <a:pPr marL="0" indent="0">
              <a:buNone/>
            </a:pPr>
            <a:endParaRPr lang="en-GB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92D050"/>
                </a:solidFill>
              </a:rPr>
              <a:t>Reutilization, cost/time saving!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F213C5-5951-D018-69B7-2646F599B299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3A271CA-BFDE-ADF8-7B55-E80A197AC40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BF35-12B5-E66D-4BF0-965365A0745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CE955-AA65-7C46-0014-45053390E6A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E8BC33-E053-681A-2368-CE545626FFB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632039-AE34-1FA8-B248-675A5A58976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25602-8605-400E-B86B-F50A329998A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A2EB4-F0EA-28AD-F40F-FC427A7C30EE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7410" name="Picture 2" descr="Outer Space Party Rocket Astronaut Foil Balloons Galaxy Theme Party Birthday  Party Decoration, फॉयल बलून - My Online Collection Store, Bengaluru | ID:  2851548524073">
            <a:extLst>
              <a:ext uri="{FF2B5EF4-FFF2-40B4-BE49-F238E27FC236}">
                <a16:creationId xmlns:a16="http://schemas.microsoft.com/office/drawing/2014/main" id="{33B4FA60-D3ED-3F8E-6E22-7B41952A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809" y="2153068"/>
            <a:ext cx="2613804" cy="26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250CD-040D-C539-D182-4136B0AC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C2E2-B210-2D84-3F33-32F5FC54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</a:t>
            </a:r>
            <a:r>
              <a:rPr lang="en-US" sz="3400" i="1" dirty="0"/>
              <a:t>(measuring 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D7D73-0123-C783-BC30-419DAC63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39" y="2963697"/>
            <a:ext cx="3929755" cy="2331660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The party: </a:t>
            </a:r>
            <a:endParaRPr lang="en-GB" dirty="0">
              <a:solidFill>
                <a:srgbClr val="92D05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2C25CD-73E7-F461-86C3-9D971501FE8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BEB86FE-DAA1-43E9-722A-EAD705B2F8C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9EE38-453A-8CB1-ADE3-34AEF14A15F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4AC13-5802-5A80-8271-F6F00E2BC0C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91637-968B-534D-48BF-D727E3E595E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2FA51-4108-85D5-6AB5-872F6C201AF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FC6BF-067B-046B-04A8-00C3BE03FBC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65F60-E2C6-15C8-43FA-A718C182BD22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2E967C-4042-1F90-D8CC-076A3E46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28" y="1690688"/>
            <a:ext cx="4105338" cy="40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837F-20F4-4ABE-8BBE-B5F19FA1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2699-239E-234A-BC0B-B61AD64D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</a:t>
            </a:r>
            <a:r>
              <a:rPr lang="en-US" sz="3400" i="1" dirty="0"/>
              <a:t>(measuring 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027E-D68D-B2FC-3C12-EB882A25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RCA for Scenario 1:</a:t>
            </a:r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”Path of least resistance” org distribution: </a:t>
            </a:r>
          </a:p>
          <a:p>
            <a:pPr lvl="1">
              <a:buFontTx/>
              <a:buChar char="-"/>
            </a:pPr>
            <a:r>
              <a:rPr lang="en-GB" dirty="0"/>
              <a:t>Teams got selected without any prior strategy or planning</a:t>
            </a:r>
          </a:p>
          <a:p>
            <a:pPr lvl="1">
              <a:buFontTx/>
              <a:buChar char="-"/>
            </a:pPr>
            <a:r>
              <a:rPr lang="en-GB" dirty="0"/>
              <a:t>No correlation between team structure and desired architecture</a:t>
            </a:r>
          </a:p>
          <a:p>
            <a:pPr lvl="1"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b="1" dirty="0"/>
              <a:t>Siloed information and decision making:</a:t>
            </a:r>
            <a:endParaRPr lang="en-GB" dirty="0"/>
          </a:p>
          <a:p>
            <a:pPr lvl="1">
              <a:buFontTx/>
              <a:buChar char="-"/>
            </a:pPr>
            <a:r>
              <a:rPr lang="en-GB" dirty="0"/>
              <a:t>Teams took best decisions… for their own goals</a:t>
            </a:r>
          </a:p>
          <a:p>
            <a:pPr lvl="1">
              <a:buFontTx/>
              <a:buChar char="-"/>
            </a:pPr>
            <a:r>
              <a:rPr lang="en-GB" dirty="0"/>
              <a:t>Information was never exchanged</a:t>
            </a:r>
          </a:p>
          <a:p>
            <a:pPr lvl="1">
              <a:buFontTx/>
              <a:buChar char="-"/>
            </a:pPr>
            <a:r>
              <a:rPr lang="en-GB" dirty="0"/>
              <a:t>No common end goal was defined between all teams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1EDD5B-698E-D1D6-B864-244BC514103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57FBC19-9BE2-FC25-2DFC-1BBE182D6D5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8E67B-8671-D7D2-ED4F-34F64952134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E6DAE-9B57-EA7B-94EE-6AA7F6F94FC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9CC34-89E6-3A37-75EE-12CC4DC28FF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6F8CC-9A1F-94B6-35F8-04A95E9CC53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19634-F7AA-A2CF-4C17-6211F3A614D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73532-2B2A-7DD5-DB0C-CF4D1040DE37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8931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29FBD-34CE-AC75-9D48-D3C0A464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E9E6-FC1F-2EEB-F3E6-869E33C1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3ABDE5-2848-A5AB-672C-9150517F94B2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F04B3A8-5BB4-9E27-A8EF-7B230120C38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12A16-E86F-FB64-A78E-6AC705E9898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43FE8-751C-AD37-477F-3A3D1D3BC3E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E7B04A-ED44-85F5-D274-88715B58538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AB43CB-67B3-1BA4-F687-EDC09FA57B03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AF07E-A55F-6F38-CCFD-D85D4E5BA4C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AD30E-01EA-73A2-9E36-1A0835578782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1B2476-5917-B2C7-0819-FC9A1D998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0179"/>
            <a:ext cx="10263996" cy="2565669"/>
          </a:xfrm>
        </p:spPr>
        <p:txBody>
          <a:bodyPr/>
          <a:lstStyle/>
          <a:p>
            <a:pPr algn="ctr"/>
            <a:endParaRPr lang="en-US" dirty="0"/>
          </a:p>
          <a:p>
            <a:pPr marL="0" indent="0">
              <a:buNone/>
            </a:pPr>
            <a:r>
              <a:rPr lang="en-GB" b="1" dirty="0"/>
              <a:t>Scenario 2: </a:t>
            </a:r>
            <a:r>
              <a:rPr lang="en-GB" dirty="0"/>
              <a:t>Fixing it</a:t>
            </a:r>
          </a:p>
          <a:p>
            <a:endParaRPr lang="en-GB" dirty="0"/>
          </a:p>
        </p:txBody>
      </p:sp>
      <p:pic>
        <p:nvPicPr>
          <p:cNvPr id="40962" name="Picture 2" descr="This is fine. : r/antimeme">
            <a:extLst>
              <a:ext uri="{FF2B5EF4-FFF2-40B4-BE49-F238E27FC236}">
                <a16:creationId xmlns:a16="http://schemas.microsoft.com/office/drawing/2014/main" id="{92368F01-0F67-7CFF-323E-955CFCB0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41" y="2146165"/>
            <a:ext cx="4328672" cy="256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1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6480-ADDB-2F16-F81C-177596C0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7DA1-3A44-7E28-DE1E-E638D9B8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43DD8-477B-3BBF-5F18-5464EF31F51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D65D24-42A3-94EC-E93A-BF77C95A0AF0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1CBEB-F209-DFCC-069E-840269D3ED5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4F995-E69B-E4F7-658D-24BB7DFFD79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1985B-AB04-2A37-8B5E-05B4F38B781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390906-99D2-0C3A-EE89-D7BA519F95A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94663-1F71-4B5A-5AD9-2109AD5A092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77C4-1228-6BAB-801A-9C9216785CD7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7F95DDE-E855-32A3-A9EB-0A7E0F05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8629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To fix the “Tarzan meets Cowboy Bebop“ party, in next year, the team uses…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sz="4800" b="1" dirty="0"/>
              <a:t>The Inverse-Conway-Maneuver (ICM)</a:t>
            </a:r>
          </a:p>
          <a:p>
            <a:pPr marL="457200" lvl="1" indent="0" algn="r">
              <a:buNone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36954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EA0B-2F67-A491-DC8A-0C063CB2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CC56-110C-4ED5-0DCE-E4D5A363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3D94EC-48B2-2D4C-AA18-4548A0EB02D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EEC6FF-64BC-6457-F107-2747E54C28FE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A1911-EBFB-B7F4-9F69-F857BAACE28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324BDE-7CD4-E6C0-F122-6594B027DB9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5F276-7BAB-998A-97EB-91320FD9952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80E83-9B64-D013-E06B-881EF42BEAB8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7C6CD-5050-4FAD-A65D-999F93F8A8C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794D2-F0C3-9F6A-4A96-61FB3DE0FB01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70A0A0-3845-A396-3183-C2EE7CE4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066"/>
            <a:ext cx="10515600" cy="4351338"/>
          </a:xfrm>
        </p:spPr>
        <p:txBody>
          <a:bodyPr/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“</a:t>
            </a:r>
            <a:r>
              <a:rPr lang="en-GB" dirty="0"/>
              <a:t>The Inverse Conway </a:t>
            </a:r>
            <a:r>
              <a:rPr lang="en-GB" dirty="0" err="1"/>
              <a:t>Maneuver</a:t>
            </a:r>
            <a:r>
              <a:rPr lang="en-GB" dirty="0"/>
              <a:t> (ICM) is a strategy where</a:t>
            </a:r>
            <a:r>
              <a:rPr lang="en-GB" b="1" dirty="0">
                <a:solidFill>
                  <a:srgbClr val="FF0000"/>
                </a:solidFill>
              </a:rPr>
              <a:t> </a:t>
            </a:r>
            <a:r>
              <a:rPr lang="en-GB" dirty="0"/>
              <a:t>an organization</a:t>
            </a:r>
            <a:r>
              <a:rPr lang="en-GB" b="1" dirty="0">
                <a:solidFill>
                  <a:srgbClr val="FF0000"/>
                </a:solidFill>
              </a:rPr>
              <a:t> intentionally designs its team structure </a:t>
            </a:r>
            <a:r>
              <a:rPr lang="en-GB" dirty="0"/>
              <a:t>to achieve a desired system architecture”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/>
              <a:t>	in other words..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“Organizations </a:t>
            </a:r>
            <a:r>
              <a:rPr lang="en-GB" b="1" dirty="0">
                <a:solidFill>
                  <a:srgbClr val="FF0000"/>
                </a:solidFill>
              </a:rPr>
              <a:t>should evolve their structure </a:t>
            </a:r>
            <a:r>
              <a:rPr lang="en-GB" dirty="0"/>
              <a:t>to achieve a desired architecture”</a:t>
            </a:r>
            <a:r>
              <a:rPr lang="en-GB" baseline="30000" dirty="0"/>
              <a:t>[5]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90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9922-3307-3EF5-BE58-920D7B73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090B-9BF0-58EE-9F19-0D7DC946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821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should you care about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TEAM COMPOSITION?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66F40D-1721-0137-2A3A-FCC8D56DBB66}"/>
              </a:ext>
            </a:extLst>
          </p:cNvPr>
          <p:cNvSpPr txBox="1">
            <a:spLocks/>
          </p:cNvSpPr>
          <p:nvPr/>
        </p:nvSpPr>
        <p:spPr>
          <a:xfrm>
            <a:off x="8580408" y="5411668"/>
            <a:ext cx="3797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/>
              <a:t>…bingo edition!</a:t>
            </a:r>
          </a:p>
        </p:txBody>
      </p:sp>
    </p:spTree>
    <p:extLst>
      <p:ext uri="{BB962C8B-B14F-4D97-AF65-F5344CB8AC3E}">
        <p14:creationId xmlns:p14="http://schemas.microsoft.com/office/powerpoint/2010/main" val="2157086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FCBC-FB77-28BC-1AA7-A4DE74A9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0C15-778C-90CE-D04B-F1D10AE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F6C0-CCF9-5DCE-7EE4-05F5166EC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So… what changed in the next year?</a:t>
            </a:r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All Teams</a:t>
            </a:r>
            <a:r>
              <a:rPr lang="en-GB" dirty="0"/>
              <a:t>:</a:t>
            </a:r>
          </a:p>
          <a:p>
            <a:pPr lvl="1">
              <a:buFontTx/>
              <a:buChar char="-"/>
            </a:pPr>
            <a:r>
              <a:rPr lang="en-GB" dirty="0"/>
              <a:t>Agreed to a </a:t>
            </a:r>
            <a:r>
              <a:rPr lang="en-GB" b="1" dirty="0"/>
              <a:t>common party theme </a:t>
            </a:r>
          </a:p>
          <a:p>
            <a:pPr lvl="1">
              <a:buFontTx/>
              <a:buChar char="-"/>
            </a:pPr>
            <a:r>
              <a:rPr lang="en-GB" dirty="0"/>
              <a:t>Created new teams based on </a:t>
            </a:r>
            <a:r>
              <a:rPr lang="en-GB" b="1" dirty="0"/>
              <a:t>desired</a:t>
            </a:r>
            <a:r>
              <a:rPr lang="en-GB" dirty="0"/>
              <a:t> </a:t>
            </a:r>
            <a:r>
              <a:rPr lang="en-GB" b="1" dirty="0"/>
              <a:t>outcomes – not functions</a:t>
            </a:r>
          </a:p>
          <a:p>
            <a:pPr lvl="1">
              <a:buFontTx/>
              <a:buChar char="-"/>
            </a:pPr>
            <a:r>
              <a:rPr lang="en-GB" dirty="0"/>
              <a:t>Held short </a:t>
            </a:r>
            <a:r>
              <a:rPr lang="en-GB" b="1" dirty="0"/>
              <a:t>feedback touchpoints </a:t>
            </a:r>
            <a:r>
              <a:rPr lang="en-GB" dirty="0"/>
              <a:t>between the teams</a:t>
            </a:r>
          </a:p>
          <a:p>
            <a:pPr marL="457200" lvl="1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b="1" dirty="0"/>
              <a:t>New teams created:</a:t>
            </a:r>
          </a:p>
          <a:p>
            <a:pPr lvl="1">
              <a:buFontTx/>
              <a:buChar char="-"/>
            </a:pPr>
            <a:r>
              <a:rPr lang="en-GB" b="1" dirty="0"/>
              <a:t>Team 1:</a:t>
            </a:r>
            <a:r>
              <a:rPr lang="en-GB" dirty="0"/>
              <a:t> Cake and Decorations</a:t>
            </a:r>
          </a:p>
          <a:p>
            <a:pPr lvl="1">
              <a:buFontTx/>
              <a:buChar char="-"/>
            </a:pPr>
            <a:r>
              <a:rPr lang="en-GB" b="1" dirty="0"/>
              <a:t>Team 2: </a:t>
            </a:r>
            <a:r>
              <a:rPr lang="en-GB" dirty="0"/>
              <a:t>Music and Entertainment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69800-4FF6-2B66-3F0C-5C8674CCA9BC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BE751-F565-5145-5D8E-4DD889260A9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13179-BFD5-34AC-4E9B-22631023A6E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F9F72-787A-5A42-BDE4-86E1D8DC19D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C02D4-5C68-9561-0097-1465A21B377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5B96BB-D916-6DB1-3D2E-DCFCF3289EB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00587-C44E-CC1E-656F-EBC0B7212BFF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B213B-2CBB-9611-647C-8725BBD00318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129995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D59-8283-CC92-788C-2CAB3E9C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4B9-9546-46DD-0DDB-FA62D3A0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</a:t>
            </a:r>
            <a:r>
              <a:rPr lang="en-US" i="1" dirty="0"/>
              <a:t>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0D777-7A79-6E16-3F30-C7E075E3C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966857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>
              <a:buFontTx/>
              <a:buChar char="-"/>
            </a:pPr>
            <a:r>
              <a:rPr lang="en-GB" b="1" dirty="0"/>
              <a:t>Team 1: </a:t>
            </a:r>
            <a:r>
              <a:rPr lang="en-GB" dirty="0"/>
              <a:t>Based on the data shared by the “Music and Entertainment” team research: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 This time they buy a </a:t>
            </a:r>
            <a:r>
              <a:rPr lang="en-GB" b="1" dirty="0"/>
              <a:t>country-themed</a:t>
            </a:r>
            <a:r>
              <a:rPr lang="en-GB" dirty="0"/>
              <a:t> cake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They find a </a:t>
            </a:r>
            <a:r>
              <a:rPr lang="en-GB" b="1" dirty="0"/>
              <a:t>matching themed decor </a:t>
            </a:r>
            <a:r>
              <a:rPr lang="en-GB" dirty="0"/>
              <a:t>and strike a better deal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9EA72-0E9F-8129-FFE0-F566883E574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426CB3-BCFE-A004-33C1-952B9CA7B6C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AACC8-FB62-926F-CC92-D490A240254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6CE31-AE76-D7ED-A228-F350D9F38F5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303B0-EE9D-6BD4-7F9C-22C6FB6BB6C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D4398-0923-4AD9-5D61-A73DE0650F1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7BDD6-093F-E96E-B759-398F16AC7CC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2A20-406A-5845-D556-C760857525E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4098" name="Picture 2" descr="Country wedding cake">
            <a:extLst>
              <a:ext uri="{FF2B5EF4-FFF2-40B4-BE49-F238E27FC236}">
                <a16:creationId xmlns:a16="http://schemas.microsoft.com/office/drawing/2014/main" id="{117524ED-ACDB-E13E-D657-6EE5300D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/>
          <a:stretch/>
        </p:blipFill>
        <p:spPr bwMode="auto">
          <a:xfrm>
            <a:off x="7805057" y="1910047"/>
            <a:ext cx="3399495" cy="39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3CF9-FF57-2149-D8DC-DB99E895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551A-DCB1-5A07-B0F3-BCCED50A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25A8-2C58-36D0-B818-D7B69853C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Team 2</a:t>
            </a:r>
            <a:r>
              <a:rPr lang="en-GB" dirty="0"/>
              <a:t>: After review from the ”Cake and Decor”: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 They remove songs from the playlist that were not appropriate for the children!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Then, they come up with an idea to add a “cowboys &amp; bandits” activity for the kids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C5373C-CFDC-A50E-5F15-395260C50278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8263BA-A254-CC2B-174B-44F7F62A1EC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9ED22-4DA4-A331-189F-309332EEEB5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BCC91-A3FB-6125-C475-3C67334EBE2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71C62-B719-C2A0-BBC2-10DC3C566C9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232FFD-A3AE-AF9D-FD33-3C968BB84317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6AC7C-A0C8-FEFD-A1FF-33BFC8D7A9E3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0B909-6823-5C40-5E6B-C9ADF104EFCF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28001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67E5-E19A-3558-6F39-91DF12480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05E5-4162-F972-448F-281DEA41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1857-6D91-7B46-3187-823C4A58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390" y="1692939"/>
            <a:ext cx="6293346" cy="2753111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Result: </a:t>
            </a:r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93544B-1FBE-5EB2-26FD-1096EAA1AB0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5F5975C-3993-283E-6AEC-DED9DEEEEBD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4120-7995-F259-85AE-10119726C36D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67451-E36B-C0D4-B325-E957C70AB8B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072F9-CFCA-92A3-D220-EEAC1060F18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5EAEC2-7C47-C583-E47B-FEDAC5E5AE6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36EDF-E000-E3F0-AE8F-A684028D7F2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36EBF-51C8-803A-7161-2230BA74132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8194" name="Picture 2" descr="Room to Inspire">
            <a:extLst>
              <a:ext uri="{FF2B5EF4-FFF2-40B4-BE49-F238E27FC236}">
                <a16:creationId xmlns:a16="http://schemas.microsoft.com/office/drawing/2014/main" id="{BC810602-C360-1CEA-2009-CCCF58D6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38" y="1604512"/>
            <a:ext cx="4614298" cy="433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9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EACF5-ABF5-2B59-AB85-16C31E509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EEAD-5107-C2E6-8C28-332326FD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 </a:t>
            </a:r>
            <a:r>
              <a:rPr lang="en-US" sz="3400" i="1" dirty="0"/>
              <a:t>(takeaway)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FD32-45CF-1A92-50BC-A9937E258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657114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“The first step in dealing with Conway's Law is know </a:t>
            </a:r>
            <a:r>
              <a:rPr lang="en-GB" b="1" u="sng" dirty="0">
                <a:solidFill>
                  <a:srgbClr val="FF0000"/>
                </a:solidFill>
              </a:rPr>
              <a:t>not</a:t>
            </a:r>
            <a:r>
              <a:rPr lang="en-GB" dirty="0"/>
              <a:t> to fight it.”</a:t>
            </a:r>
            <a:r>
              <a:rPr lang="en-GB" baseline="30000" dirty="0"/>
              <a:t>[6]</a:t>
            </a:r>
          </a:p>
          <a:p>
            <a:pPr marL="0" indent="0" algn="r">
              <a:buNone/>
            </a:pPr>
            <a:endParaRPr lang="en-GB" sz="2000" i="1" dirty="0"/>
          </a:p>
          <a:p>
            <a:pPr marL="0" indent="0" algn="r">
              <a:buNone/>
            </a:pPr>
            <a:r>
              <a:rPr lang="en-GB" sz="2000" i="1" dirty="0"/>
              <a:t>(Martin Fowler, 2022)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D3E0B-D0DF-6CB1-7737-CBB57C01800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9077428-B1CA-C3A5-7FF1-029C6899F9F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EB6BE-3B1A-0BB1-9615-62CED21199F9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EAD8B9-6FCA-002C-FAF7-F002068BCAD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4F669-0074-5FED-B8DF-7013F9295DE9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87F311-0B90-46D2-6A77-A3A4D15F4A8A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2269C-D218-0500-8861-8984DB7B073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C7BA8-9B51-8304-A6A5-4CEDA6BFC94C}"/>
              </a:ext>
            </a:extLst>
          </p:cNvPr>
          <p:cNvSpPr txBox="1"/>
          <p:nvPr/>
        </p:nvSpPr>
        <p:spPr>
          <a:xfrm>
            <a:off x="4763378" y="6581374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211719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714F6-7802-5B29-44FD-9C55C1A8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D08A-4C88-D661-73C9-7A439F3C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75FE-E9AA-E324-D05C-D8C070DC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916" y="2523051"/>
            <a:ext cx="8944155" cy="9059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dirty="0"/>
              <a:t> </a:t>
            </a:r>
          </a:p>
          <a:p>
            <a:pPr marL="0" indent="0" algn="ctr">
              <a:buNone/>
            </a:pPr>
            <a:r>
              <a:rPr lang="en-GB" dirty="0"/>
              <a:t>So… how does that silly story translate to the real world?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A234B-8BAA-8BD7-D47A-CD4D2C72B09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65E9B3-DA79-440C-6CA6-CD4D160B04E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A58F5-798E-FD9D-90FD-94EBACAB2DF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C72DF-33E6-5CA7-D23C-928FF359DC4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911ED-0B74-F445-42C9-AB483C958A5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4A2E6-4DCB-4D43-8B0B-D2CBC2C15A2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754AF-BD71-AF2F-9E1E-58F2DB22454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9A31E-E105-DFD7-559F-61F4D817AA97}"/>
              </a:ext>
            </a:extLst>
          </p:cNvPr>
          <p:cNvSpPr txBox="1"/>
          <p:nvPr/>
        </p:nvSpPr>
        <p:spPr>
          <a:xfrm>
            <a:off x="4763378" y="6581465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3427388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A58E3-E1B4-01B2-477E-120DEBBB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9FC-56CB-FE54-946E-E924D2B9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D921C5-E1EC-AC91-8F6F-4F2F38055D9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194677-6CF5-531B-0A67-C2557312F46F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F9312-E31D-940A-8000-100F1031032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A7142-4860-EF4F-06D1-054B117A757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131CF4-7384-4D0B-FB89-DE48E784613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F5F05-A52B-FF12-937A-D8D5A77FB49E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7E9D9-4EA9-D2E2-3F5E-85116CCA61A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FB352-3FAF-4B6F-8E94-6ABB9CB716F7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F6D0F3-EA09-13B8-1FBA-99E8828D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Typically, dev teams are separated by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GB" b="1" dirty="0"/>
              <a:t>Frontend, Backend, DB, QA, Ops, Support, etc…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US" dirty="0"/>
              <a:t>Or sometimes by </a:t>
            </a:r>
            <a:r>
              <a:rPr lang="en-US" b="1" dirty="0">
                <a:solidFill>
                  <a:srgbClr val="FF0000"/>
                </a:solidFill>
              </a:rPr>
              <a:t>component/feature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Search Engine, Authentication, Logging and Monitoring, </a:t>
            </a:r>
            <a:r>
              <a:rPr lang="en-US" b="1" dirty="0" err="1"/>
              <a:t>etc</a:t>
            </a: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53FFD2-DE8E-420F-B65F-78AD0FF4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D061-B472-5766-180C-E155D846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E58691-FF2D-81B6-2097-46C11A08BA48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38CF1D-648D-9A49-7FAE-265E7C633496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82037-A872-E74F-990E-EB2CF85939D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29E6E-9A46-076E-48F1-85DF246FE8B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DB75B-3B01-F3EE-4CAE-71168BC9E96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87C9B-3210-7493-243B-A1E1071D4AF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5F442-98A2-8662-733A-0C704CB3888E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4CA3F-D38E-BEBC-2DDC-789F0E1AA532}"/>
              </a:ext>
            </a:extLst>
          </p:cNvPr>
          <p:cNvSpPr txBox="1"/>
          <p:nvPr/>
        </p:nvSpPr>
        <p:spPr>
          <a:xfrm>
            <a:off x="4763378" y="6560632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61DC2D-F91D-A23D-63CF-B438D5735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6" y="1450963"/>
            <a:ext cx="9307268" cy="48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84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CE0A9-2937-1B7D-507B-C5CE726D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D542B-6329-834F-5E17-9032CA3F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5F41A1-EEA6-4C01-C504-163E219A070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92B731F-52D7-F68B-26D8-1A96685FE57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ED69AC-4A88-5921-5456-C135A0F34E54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DCADC-1699-B6DA-9B48-48472DE07F5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AA75F-4FEA-FE13-18D7-6B45682358CF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E5B5DE-60E6-6321-73E9-773534926B5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23BBD-14C5-416C-64D6-EB1A49B5ED0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24E78-EFF6-184C-6FB0-B097BD2F5D53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F71881E-DB2B-D51A-487A-6BC0C15E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 err="1"/>
              <a:t>Why</a:t>
            </a:r>
            <a:r>
              <a:rPr lang="pl-PL" dirty="0"/>
              <a:t> not </a:t>
            </a:r>
            <a:r>
              <a:rPr lang="pl-PL" dirty="0" err="1"/>
              <a:t>separate</a:t>
            </a:r>
            <a:r>
              <a:rPr lang="pl-PL" dirty="0"/>
              <a:t> </a:t>
            </a:r>
            <a:r>
              <a:rPr lang="pl-PL" dirty="0" err="1"/>
              <a:t>teams</a:t>
            </a:r>
            <a:r>
              <a:rPr lang="pl-PL" dirty="0"/>
              <a:t> by </a:t>
            </a:r>
            <a:r>
              <a:rPr lang="pl-PL" b="1" dirty="0">
                <a:solidFill>
                  <a:srgbClr val="FF0000"/>
                </a:solidFill>
              </a:rPr>
              <a:t>OUTCOME</a:t>
            </a:r>
            <a:r>
              <a:rPr lang="pl-PL" b="1" dirty="0"/>
              <a:t> </a:t>
            </a:r>
            <a:r>
              <a:rPr lang="pl-PL" dirty="0" err="1"/>
              <a:t>instead</a:t>
            </a:r>
            <a:r>
              <a:rPr lang="pl-PL" b="1" dirty="0"/>
              <a:t>?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b="1" dirty="0">
                <a:solidFill>
                  <a:srgbClr val="FF0000"/>
                </a:solidFill>
              </a:rPr>
              <a:t>OUTCOME</a:t>
            </a:r>
            <a:r>
              <a:rPr lang="pl-PL" b="1" dirty="0"/>
              <a:t> = End-to-end </a:t>
            </a:r>
            <a:r>
              <a:rPr lang="pl-PL" b="1" dirty="0" err="1"/>
              <a:t>experience</a:t>
            </a:r>
            <a:r>
              <a:rPr lang="pl-PL" b="1" dirty="0"/>
              <a:t> we </a:t>
            </a:r>
            <a:r>
              <a:rPr lang="pl-PL" b="1" dirty="0" err="1"/>
              <a:t>desire</a:t>
            </a:r>
            <a:r>
              <a:rPr lang="pl-PL" b="1" dirty="0"/>
              <a:t> to </a:t>
            </a:r>
            <a:r>
              <a:rPr lang="pl-PL" b="1" dirty="0" err="1"/>
              <a:t>deliver</a:t>
            </a:r>
            <a:endParaRPr lang="pl-PL" b="1" dirty="0"/>
          </a:p>
          <a:p>
            <a:pPr marL="0" indent="0">
              <a:buNone/>
            </a:pPr>
            <a:endParaRPr lang="pl-PL" sz="2000" b="1" i="1" dirty="0"/>
          </a:p>
          <a:p>
            <a:pPr marL="0" indent="0">
              <a:buNone/>
            </a:pPr>
            <a:endParaRPr lang="pl-PL" sz="2000" b="1" i="1" dirty="0"/>
          </a:p>
          <a:p>
            <a:pPr marL="0" indent="0">
              <a:buNone/>
            </a:pPr>
            <a:r>
              <a:rPr lang="pl-PL" sz="2000" b="1" i="1" dirty="0"/>
              <a:t>(Or in </a:t>
            </a:r>
            <a:r>
              <a:rPr lang="pl-PL" sz="2000" b="1" i="1" dirty="0" err="1"/>
              <a:t>corpo</a:t>
            </a:r>
            <a:r>
              <a:rPr lang="pl-PL" sz="2000" b="1" i="1" dirty="0"/>
              <a:t>-lingo: </a:t>
            </a:r>
            <a:r>
              <a:rPr lang="en-US" sz="2000" i="1" dirty="0"/>
              <a:t>Result or impact that a team aims to achieve, which is aligned with business goals and customer needs)</a:t>
            </a:r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72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9009-FF64-CE38-B6A8-61898D2B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913D-47B3-4DF9-FCC1-5948F0CD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E550C9-EF4F-C513-F550-F162D77340F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F25890C-AACB-4FB4-AF13-DC0769D7CD70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B7AB0-4021-2D48-550B-AA7207E00EA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A71AB-FE54-4EEB-9015-E1EF2DB9418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055EC-4ED7-17F4-BDED-5F27025EC87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9D25F-F45C-64F2-2D1E-3AD8AA02715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C4D9D-3F71-42C0-956B-6E4124C7491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AC2A7-465F-9EBF-8BA7-4EF5A5D3CC9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1A0E22-BCF3-3C68-F997-0D8CB1C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According to ”</a:t>
            </a:r>
            <a:r>
              <a:rPr lang="en-US" b="1" dirty="0"/>
              <a:t>Team Topologies</a:t>
            </a:r>
            <a:r>
              <a:rPr lang="en-US" dirty="0"/>
              <a:t>”</a:t>
            </a:r>
            <a:r>
              <a:rPr lang="en-US" baseline="30000" dirty="0"/>
              <a:t>[8]</a:t>
            </a:r>
            <a:r>
              <a:rPr lang="en-US" dirty="0"/>
              <a:t> there are four fundamental types of teams: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GB" b="1" dirty="0"/>
              <a:t> Stream-Aligned Teams</a:t>
            </a:r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r>
              <a:rPr lang="en-GB" b="1" dirty="0"/>
              <a:t> Enabling Teams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 Complicated Subsystem Teams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>
              <a:buFont typeface="+mj-lt"/>
              <a:buAutoNum type="arabicPeriod"/>
            </a:pPr>
            <a:r>
              <a:rPr lang="en-GB" b="1" dirty="0"/>
              <a:t> Platform Teams </a:t>
            </a:r>
            <a:r>
              <a:rPr lang="en-GB" sz="2000" i="1" dirty="0"/>
              <a:t>(rings a bell, DevEx folks? </a:t>
            </a:r>
            <a:r>
              <a:rPr lang="en-GB" sz="2000" dirty="0">
                <a:sym typeface="Wingdings" pitchFamily="2" charset="2"/>
              </a:rPr>
              <a:t></a:t>
            </a:r>
            <a:r>
              <a:rPr lang="en-GB" sz="2000" i="1" dirty="0">
                <a:sym typeface="Wingdings" pitchFamily="2" charset="2"/>
              </a:rPr>
              <a:t>)</a:t>
            </a:r>
            <a:endParaRPr lang="en-GB" sz="2000" i="1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F2B13-5DDD-F2FF-C605-BA51CB16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C9EA-2B55-554A-220F-2BB149DF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82B1-3D16-AA72-518C-6FF64176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Waited </a:t>
            </a:r>
            <a:r>
              <a:rPr lang="en-GB" b="1" dirty="0"/>
              <a:t>hours</a:t>
            </a:r>
            <a:r>
              <a:rPr lang="en-GB" dirty="0"/>
              <a:t> or even </a:t>
            </a:r>
            <a:r>
              <a:rPr lang="en-GB" b="1" dirty="0"/>
              <a:t>days</a:t>
            </a:r>
            <a:r>
              <a:rPr lang="en-GB" dirty="0"/>
              <a:t> for a different team to </a:t>
            </a:r>
            <a:r>
              <a:rPr lang="en-GB" b="1" dirty="0"/>
              <a:t>unblock</a:t>
            </a:r>
            <a:r>
              <a:rPr lang="en-GB" dirty="0"/>
              <a:t> your work/deliverable in some way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FFB060-883E-F20C-7EC4-D3A5A976A8CE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5DD122B-64C0-A7C8-AF49-9BD834B6F87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FDA74-0E48-B40E-EB74-D2544F1AADD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00066-D6FB-ADB4-5B62-93B4C2CB0E8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81F1E-95A0-0C67-37E6-CED6D3FA226A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B0B8C-3E76-0744-0375-35153A5C34D3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19243-B501-0B4C-5083-B6BC03EF43C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C16C2-7CC0-6198-ACD7-CE75108EF6DF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75120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61A08-265A-EBC5-2BD4-0B2F0AEE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232E-F18C-EC45-1A22-5A6EC851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Stream-Aligned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8F6A-38B0-6E1F-9722-C2FC7BCA5DC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A6EF37-1FFD-4C17-8C6F-B1D308296D3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8040E-7C7F-86D2-9CF0-9DDB1F439E5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9E151-AACC-EA6F-2191-4F98C52FD1A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7DA6D-AD6C-C9C7-8515-D1AF73B3228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E21FE-9552-C0F3-B46B-56C1129ADB47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1A3876-2A5E-E9F4-74D9-7D50E4BC7C0D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74B9-70C0-1BA6-D0EC-FFAC8F1D29A8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5B03B6-F60B-5122-A16F-F9330783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stream-aligned team </a:t>
            </a:r>
            <a:r>
              <a:rPr lang="en-GB" dirty="0"/>
              <a:t>is assigned to a </a:t>
            </a:r>
            <a:r>
              <a:rPr lang="en-GB" b="1" dirty="0"/>
              <a:t>specific flow of work</a:t>
            </a:r>
            <a:r>
              <a:rPr lang="en-GB" dirty="0"/>
              <a:t>, fully responsible for delivering </a:t>
            </a:r>
            <a:r>
              <a:rPr lang="en-GB" b="1" dirty="0"/>
              <a:t>the desired outcome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GB" dirty="0"/>
              <a:t>End-to-end ownership </a:t>
            </a:r>
            <a:r>
              <a:rPr lang="en-GB" sz="1800" i="1" dirty="0"/>
              <a:t>(autonomy focused)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C</a:t>
            </a:r>
            <a:r>
              <a:rPr lang="en-GB" dirty="0"/>
              <a:t>ross-functional </a:t>
            </a:r>
            <a:r>
              <a:rPr lang="en-GB" sz="1800" i="1" dirty="0"/>
              <a:t>(including roles such as devs, testers, POs, etc)</a:t>
            </a:r>
          </a:p>
          <a:p>
            <a:pPr marL="0" indent="0">
              <a:buNone/>
            </a:pPr>
            <a:r>
              <a:rPr lang="en-PL">
                <a:solidFill>
                  <a:srgbClr val="FFFFFF"/>
                </a:solidFill>
                <a:latin typeface=".Apple Color Emoji UI"/>
              </a:rPr>
              <a:t> </a:t>
            </a: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✅ </a:t>
            </a:r>
            <a:r>
              <a:rPr lang="en-GB" dirty="0"/>
              <a:t>Focused on </a:t>
            </a:r>
            <a:r>
              <a:rPr lang="en-GB" b="1" dirty="0"/>
              <a:t>outcomes</a:t>
            </a:r>
            <a:r>
              <a:rPr lang="en-GB" dirty="0"/>
              <a:t> </a:t>
            </a:r>
            <a:r>
              <a:rPr lang="en-GB" sz="1800" i="1" dirty="0"/>
              <a:t>(that can delivered via a product, a ”journey”, etc…)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03BDA-40BC-2EDE-1758-A678EDFF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3069-3026-C849-1970-44ED4BB2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D1601A"/>
                </a:solidFill>
              </a:rPr>
              <a:t>Stream-Aligned</a:t>
            </a:r>
            <a:r>
              <a:rPr lang="en-US" dirty="0"/>
              <a:t>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59CAE-2AC6-A53D-4000-50BF93707EA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3D4337B-1A44-021B-7592-22550D1EFCC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839CE1-4330-064E-2677-9730F2549E6D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31DA4-EBA7-946E-8CE7-063C98A34DE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2AFD2-B6DC-453F-75C0-62533A6D168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0C87F4-BB87-ED73-8C55-6DF22BBCD28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10C45-F6C3-BBEB-FBEE-F8E199B81A6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0808-26C6-13EF-BFE2-44C6B4AE3DF6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B87EF8-BEF6-13A5-7C59-E72CE58E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C214CE-F780-9D18-D562-BC20973C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34" y="1564599"/>
            <a:ext cx="8620053" cy="45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CF59-7267-AC01-C719-06DD9559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44F-7AF8-E372-AE92-D2751CFD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Enabling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63B3D0-61BB-42B2-226F-E4AD4DE2EC03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90C1585-BCB9-F1CD-7495-3C59E88E076C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146C3-F7AE-7C10-A099-22A8B31FA11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798D7-6D65-F285-B270-42FEE752FC8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C5519-4320-9F7C-B6E8-2BA2A9F870BF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AEEDF-33F3-A015-52C4-062838D309C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1B5C0-CACF-C23B-BAD8-DACFC170118F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523DE-AB08-5772-CF26-46B0DD2554AB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927ACE-B5B9-A28D-FD8A-4D0E413F8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FF0000"/>
                </a:solidFill>
              </a:rPr>
              <a:t>enabling team </a:t>
            </a:r>
            <a:r>
              <a:rPr lang="en-GB" dirty="0"/>
              <a:t>assists teams by </a:t>
            </a:r>
            <a:r>
              <a:rPr lang="en-GB" b="1" dirty="0"/>
              <a:t>spreading knowledge, tools, and best practices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Act as “internal consultants”, helping teams to adopt new technologies and methodologies.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GB" dirty="0"/>
              <a:t>Serve to </a:t>
            </a:r>
            <a:r>
              <a:rPr lang="en-GB" b="1" dirty="0"/>
              <a:t>speed up</a:t>
            </a:r>
            <a:r>
              <a:rPr lang="en-GB" dirty="0"/>
              <a:t> enablement </a:t>
            </a:r>
            <a:r>
              <a:rPr lang="en-GB" sz="1800" i="1" dirty="0"/>
              <a:t>(specially stream-aligned teams)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Help reduce cognitive load 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Dynamically a</a:t>
            </a:r>
            <a:r>
              <a:rPr lang="pl-PL" dirty="0"/>
              <a:t>ssigned based on specific goals/challenges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9557-F438-107D-992B-26711F8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FC5-2203-88F7-070D-498159D4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0D911A"/>
                </a:solidFill>
              </a:rPr>
              <a:t>Enabling</a:t>
            </a:r>
            <a:r>
              <a:rPr lang="en-US" dirty="0"/>
              <a:t>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99AF72-295F-9404-CC6E-DA1AED4A573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F53185-F8E3-7D3E-8851-B9EA10759FA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4BD83-CF92-9DA1-57EC-331124CEE5F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59D0F-0403-F299-EEE7-3FCD2731605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52E6C-F44C-5FAA-7133-B061299EEB3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AFE52-1D14-9AE2-7832-38E0ABBE1E2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196CB-D403-A79E-C5D9-44652D1343A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9B9A-EA4F-B762-89CB-4A903DC6B66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71CE1C-79BA-799A-E944-6AEB8EFA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074175-91EA-CDEB-FD53-112FA227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8" y="1348296"/>
            <a:ext cx="8927983" cy="48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70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AFFA-12BE-6055-A8F9-098E6E1C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E0BA-CC2B-2564-0923-8657FFFA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Complicated Subsytem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BEA7E6-3349-072F-C621-1C7078156E8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22A2F5-CF56-5B35-3508-8FEA1C77A38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99B793-5DC8-895C-E045-69B48417C4E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325D-A37F-3BAE-0697-3BEDEEC69FB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2FBF6-81E9-AF46-291B-AA177434B65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E6C59-64E2-96C3-E95C-93C1DD82128A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B7085-8029-8182-3177-2164C7814463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9B670-2856-57B3-0C35-9DE1D5D7A2A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42CC88A-BF92-0677-1180-D5DAB902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complicated subsystem team </a:t>
            </a:r>
            <a:r>
              <a:rPr lang="en-GB" dirty="0"/>
              <a:t>is responsible for a part of the system that requires </a:t>
            </a:r>
            <a:r>
              <a:rPr lang="en-GB" b="1" dirty="0"/>
              <a:t>specialized knowledge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Examples: complex algorithms, highly technical components or specific domains.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Formed by </a:t>
            </a:r>
            <a:r>
              <a:rPr lang="pl-PL" dirty="0"/>
              <a:t>subject matter experts (SMEs)</a:t>
            </a:r>
            <a:endParaRPr lang="en-GB" sz="1800" i="1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Focused on </a:t>
            </a:r>
            <a:r>
              <a:rPr lang="en-GB" dirty="0"/>
              <a:t>complex problem solving 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</a:t>
            </a:r>
            <a:r>
              <a:rPr lang="en-PL" dirty="0"/>
              <a:t> </a:t>
            </a:r>
            <a:r>
              <a:rPr lang="en-GB" dirty="0"/>
              <a:t>H</a:t>
            </a:r>
            <a:r>
              <a:rPr lang="en-PL" dirty="0"/>
              <a:t>elp </a:t>
            </a:r>
            <a:r>
              <a:rPr lang="pl-PL" dirty="0"/>
              <a:t>reduce cognitive load </a:t>
            </a:r>
            <a:r>
              <a:rPr lang="pl-PL" sz="1800" i="1" dirty="0"/>
              <a:t>(teams can offload specialized work to CSTs)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BF916-FDE7-7911-A038-9F7C05DA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6ED3-AFE4-4E94-BA89-3DC2F93D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9896FF"/>
                </a:solidFill>
              </a:rPr>
              <a:t>Complicated</a:t>
            </a:r>
            <a:r>
              <a:rPr lang="en-US" dirty="0"/>
              <a:t> Subsytem Teams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7E946-DA12-83DF-60F6-06E987DB507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2BE172-6EFA-715C-07ED-DAD4EE1A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B91384-E255-1FA1-A903-21122047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8" y="1431084"/>
            <a:ext cx="7676072" cy="53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11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30835-1126-246B-57F2-2EB568FF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A2D5-CC35-B222-0CD5-300FA536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Platform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3C247-7FFC-08F3-8A15-8ED5163DEDA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63EEC1-1843-28A3-3DAD-04D1619AF80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35DD5-8989-F565-3090-C754FA7BA35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7D611-5F10-0A94-391C-96659A8B7BD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CB7266-C452-EEB1-79D9-02AE9902D4A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F4AF5-1644-38B0-B818-D187961CE00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5C21B-3AD4-2FE0-6E44-262263E89A5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0AB91-B5F8-F79F-9F7D-D6366BA0258A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A1A9439-16FF-9F8F-5601-7C921294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platform team </a:t>
            </a:r>
            <a:r>
              <a:rPr lang="en-GB" dirty="0"/>
              <a:t>provides internal services and platforms to </a:t>
            </a:r>
            <a:r>
              <a:rPr lang="en-GB" b="1" dirty="0"/>
              <a:t>accelerate delivery by Stream-Aligned Teams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The focus is creating reusable infrastructure, reducing cognitive load on other teams.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Automation and reusability focused</a:t>
            </a:r>
            <a:endParaRPr lang="en-GB" sz="1800" i="1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Delivering an amazing </a:t>
            </a:r>
            <a:r>
              <a:rPr lang="pl-PL" b="1" dirty="0"/>
              <a:t>DevEx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outcome</a:t>
            </a: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</a:t>
            </a:r>
            <a:r>
              <a:rPr lang="en-PL" dirty="0"/>
              <a:t> Help </a:t>
            </a:r>
            <a:r>
              <a:rPr lang="pl-PL" dirty="0"/>
              <a:t>reduce cognitive load </a:t>
            </a:r>
            <a:r>
              <a:rPr lang="pl-PL" sz="1800" i="1" dirty="0"/>
              <a:t>(teams use platform team’s solutions to accelerate)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62287-9A00-803C-7042-C2E0D93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EA0E-2877-D486-B702-BE953A89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2A83EE"/>
                </a:solidFill>
              </a:rPr>
              <a:t>Platform</a:t>
            </a:r>
            <a:r>
              <a:rPr lang="en-US" dirty="0"/>
              <a:t> Teams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099EBD-34E7-EFAC-263E-E8506918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6FEE7-BDFA-3FDC-9615-3A6A91EF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8" y="1384754"/>
            <a:ext cx="7073348" cy="53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5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0F3AB-A187-A45A-CE7E-527B1408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E2AC-91CD-12ED-D2B7-2FB3B29C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Team Interaction Modes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FCC30-B944-06E0-4FDD-0AE3D813D98E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C5BB130-4F64-F83E-6D90-3ABAC0CDF1F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38A27-5700-DEC5-3B80-E892AC8E8B4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4EA63-3BF1-B72C-C829-0818295186F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F387E-13BB-3ABF-C0E0-D593B3F16BF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7C9A5-591B-9BBF-5C1C-07BA65FE98D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8552E8-4E39-21F7-2B45-41BEE9F5C9B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E83E5-7FA8-58C8-B52A-B58E5F2704AF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317B6A-2F0B-D677-4B31-06FC107FE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Let’s once more refer to ”</a:t>
            </a:r>
            <a:r>
              <a:rPr lang="en-US" b="1" dirty="0"/>
              <a:t>Team Topologies</a:t>
            </a:r>
            <a:r>
              <a:rPr lang="en-US" dirty="0"/>
              <a:t>”</a:t>
            </a:r>
            <a:r>
              <a:rPr lang="en-US" baseline="30000" dirty="0"/>
              <a:t>[8]</a:t>
            </a:r>
            <a:r>
              <a:rPr lang="en-US" dirty="0"/>
              <a:t> about types of existing </a:t>
            </a:r>
            <a:r>
              <a:rPr lang="en-US" b="1" dirty="0">
                <a:solidFill>
                  <a:srgbClr val="FF0000"/>
                </a:solidFill>
              </a:rPr>
              <a:t>team interaction modes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GB" b="1" dirty="0"/>
              <a:t> Collaboration</a:t>
            </a:r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r>
              <a:rPr lang="en-GB" b="1" dirty="0"/>
              <a:t> Facilitation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 X-as-a-service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9F78-BBA6-1454-B79E-D49DCD1D1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A4AB-1759-2CE9-B8B4-27B7565E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075" cy="1325563"/>
          </a:xfrm>
        </p:spPr>
        <p:txBody>
          <a:bodyPr/>
          <a:lstStyle/>
          <a:p>
            <a:r>
              <a:rPr lang="en-US" dirty="0"/>
              <a:t>Macro: Team Interaction Modes: </a:t>
            </a:r>
            <a:r>
              <a:rPr lang="en-US" b="1" dirty="0">
                <a:solidFill>
                  <a:srgbClr val="FFE238"/>
                </a:solidFill>
              </a:rPr>
              <a:t>Collaboration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2A82E3-11C4-353E-553E-68EB78366B6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BE1470-78A0-E6F7-F3C3-06984F824D8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E27E8-B1CC-7E15-55A1-4BA10D9EB80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FA192-042E-D026-EEBA-115D7BAC9C9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4FBA5-7E51-C8B9-74DD-E586FD9E7FA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6783B-CACE-F379-2633-18F4FCFE8C4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3ABF0C-936F-6140-6727-1622A1AEBC1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4BA07-4AFE-8BA9-71E1-AA241A4E9AF0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709C64-3457-0062-BABF-4A73482F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85B0B-400F-3070-461C-2BEA4C92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32" y="1974910"/>
            <a:ext cx="9702007" cy="32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59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F1FE9-8A90-AD6A-D9EF-A5CD89DF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2708-B272-D778-4DCF-40926BF5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644D-8671-D91C-6202-1CC14AF8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Had to save the day by fixing something </a:t>
            </a:r>
            <a:r>
              <a:rPr lang="en-GB" b="1" dirty="0"/>
              <a:t>very urgently </a:t>
            </a:r>
            <a:r>
              <a:rPr lang="en-GB" sz="1600" i="1" dirty="0"/>
              <a:t>(possibly during a coffee-fuelled rage at crazy hours or doing significant overtime)</a:t>
            </a:r>
            <a:r>
              <a:rPr lang="en-GB" sz="1600" dirty="0"/>
              <a:t> 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CC7DDA-EA4F-AA95-BCB1-4A2D3E429D7C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967C2-EF7A-EA90-4CC4-BA98A60EE80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27C32-C3EC-935C-FF0B-A7013FA4038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FEF09C-65B3-09D4-0FEF-A49F3AC376F2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62A6C7-0ABB-4A8C-07AE-6366A906F37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D21BF-AFF8-77DD-DDDB-8FAEB066189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318FE2-F86C-E11D-5CC0-2EF3A84E683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5ACC9-2A04-DB14-135D-A8952B4685BD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422241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73EF8-C88A-88B4-5B01-2D30D453C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6B0C-CA02-80EE-9F10-F0F2BF9D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075" cy="1325563"/>
          </a:xfrm>
        </p:spPr>
        <p:txBody>
          <a:bodyPr/>
          <a:lstStyle/>
          <a:p>
            <a:r>
              <a:rPr lang="en-US" dirty="0"/>
              <a:t>Macro: Team Interaction Modes: </a:t>
            </a:r>
            <a:r>
              <a:rPr lang="en-US" b="1" dirty="0">
                <a:solidFill>
                  <a:srgbClr val="0D911A"/>
                </a:solidFill>
              </a:rPr>
              <a:t>Facilitation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2EE632-2DFD-1CA3-F110-BD62C353034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6690E59-0A26-4838-B370-19062EFFFF2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4BA87-C378-0483-DC09-3E7107B267A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16CC6-3AB1-0176-EDD7-550DB162FD7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1E804-CD99-9211-3957-0382EC81885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CD6EE-6986-2BBA-7CC1-77994C6A4FA7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EAF81-4C34-F3CB-D895-84CDCE005EA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BA4EA-7A2F-A53A-3B04-B5ADF0C4668D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4B5AEA-BCBB-A157-EF4D-C3517E1F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60F0F5F-3C9C-1169-611E-1E6B27B5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89" y="2463710"/>
            <a:ext cx="10965611" cy="220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30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15B5-98E2-7E4F-522C-8C9F245C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8510-1190-34A9-CD1D-8D8D2AB9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7627" cy="1325563"/>
          </a:xfrm>
        </p:spPr>
        <p:txBody>
          <a:bodyPr/>
          <a:lstStyle/>
          <a:p>
            <a:r>
              <a:rPr lang="en-US" dirty="0"/>
              <a:t>Macro: Team Interaction Modes: </a:t>
            </a:r>
            <a:r>
              <a:rPr lang="en-US" b="1" dirty="0">
                <a:solidFill>
                  <a:srgbClr val="9896FF"/>
                </a:solidFill>
              </a:rPr>
              <a:t>X-as-a-Service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FCA3-FF63-9764-D139-8F3A9C489E72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54BE66A-C540-DC5B-D5B2-088E0DB1F69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40D087-0801-BC92-46D5-CA39E018B17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F23E41-D6DD-1786-8D81-5BD9088955F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8FEC2D-F9CA-0BD5-CF17-EBE2EC3932F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8E5A0-26FE-4E4A-D085-4240BC0319F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C09E6D-7158-74BE-C105-A3A8636ACBA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E122E-7A92-AAAA-F247-59E921AA4D9D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17DAE54-8217-6172-1259-641BB3ED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29F7D5-8768-8159-91B6-82E5E34B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726" y="1700786"/>
            <a:ext cx="8405295" cy="424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98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7166-34E8-C502-9ECF-DE58B43C2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2415-61E7-05C9-2288-2EA1FC36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How does all of that affect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4B61-19D7-BE6A-7285-D696817A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198" y="2902614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To understand how that impacts you, it is time to get </a:t>
            </a:r>
            <a:r>
              <a:rPr lang="en-GB" sz="1500" b="1" dirty="0"/>
              <a:t>micro!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1FFAA6-EBC4-99DA-EA4D-8F36E18065E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B19B4B-8B24-E883-22FC-6331FC45D9D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B2784-D2A9-C0AA-AC3F-8261FAB5493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C4511-531F-2AFB-7219-5A90FD9442C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D9A2A6-5E34-2E66-383B-CBABC8AD3B7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C78F-954E-F7F2-22A0-7D6A0562775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88D15-F966-2CA5-778C-E9C00588EACE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D49BE-50D0-7708-EE7C-6B2EFB25FE44}"/>
              </a:ext>
            </a:extLst>
          </p:cNvPr>
          <p:cNvSpPr txBox="1"/>
          <p:nvPr/>
        </p:nvSpPr>
        <p:spPr>
          <a:xfrm>
            <a:off x="6681591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32770" name="Picture 2" descr="Reecee 🎃 on X: &quot;It's interesting how similar Mario in the Paper Mario  series looks to small Mario from Super Mario World. It makes sense because  they were originally using SMW sprites">
            <a:extLst>
              <a:ext uri="{FF2B5EF4-FFF2-40B4-BE49-F238E27FC236}">
                <a16:creationId xmlns:a16="http://schemas.microsoft.com/office/drawing/2014/main" id="{606E808D-569C-788E-DDD8-DE67E09C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89" y="4177064"/>
            <a:ext cx="591656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9E56D-FDE9-1172-AADE-F65BF769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5147-6C07-759D-46D3-6DB1866B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Cognitive Load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BAA14F-4C3B-4B21-22B2-0C47F88BDAA9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D56F1FC-F882-AE10-6FCA-2A07A08F8B0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59406E-92FA-D69E-2F72-92FA42A2127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A83C8-6229-25C2-C5E5-ECD57ADED671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95D9D-4432-C253-8C73-7AC68186A6B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0D8B0-B2E1-A3C8-BC0A-FF9559486B7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DBC034-0556-5763-D95E-7E6827D2B67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5E01A-1A4F-DC79-1C80-19A58364AFD0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2CFF518-D12C-4BC0-B494-C2D8EC112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68"/>
            <a:ext cx="10515600" cy="4351338"/>
          </a:xfrm>
        </p:spPr>
        <p:txBody>
          <a:bodyPr/>
          <a:lstStyle/>
          <a:p>
            <a:endParaRPr lang="en-GB" b="1" dirty="0"/>
          </a:p>
          <a:p>
            <a:r>
              <a:rPr lang="en-GB" b="1" dirty="0">
                <a:solidFill>
                  <a:srgbClr val="FF0000"/>
                </a:solidFill>
              </a:rPr>
              <a:t>Cognitive Load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refers to the total amount of mental effort being used in the working memory.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As a </a:t>
            </a:r>
            <a:r>
              <a:rPr lang="en-GB" b="1" dirty="0"/>
              <a:t>developer, </a:t>
            </a:r>
            <a:r>
              <a:rPr lang="en-GB" dirty="0"/>
              <a:t>cognitive load is your “CPU Brain capacity” to manage multiple activities at the same time </a:t>
            </a:r>
          </a:p>
          <a:p>
            <a:endParaRPr lang="en-GB" sz="2000" i="1" dirty="0"/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sz="2000" i="1" dirty="0"/>
              <a:t>(coding, managing tools, requirements, and sometimes even talking to other people)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8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D699C-DE0A-3367-DD23-A9938102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85FE-E594-032C-D69A-D6876DF6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Cognitive Load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DA44B6-0529-2B9D-BA18-E58A7BB21AE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E0B560-CB17-86B9-3A1E-8BA3986D103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E357D-6020-09F4-33B4-473676BC4B9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A06D2-803D-67BA-9C7E-A8FD24936B1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BC2A0-7C66-1463-E33A-2056B0A6775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872964-6688-37AB-DCBB-5A5ED420297A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597F99-5F28-C8F3-25D7-95963F2F63E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9F30E-0A5D-3144-83A8-302EF19839AE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C32F0F0-5C54-7992-4BC0-0EF6D6C2E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6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5842" name="Picture 2" descr="linux - Why is the &quot;top&quot; command showing a CPU usage of 799%? - Super User">
            <a:extLst>
              <a:ext uri="{FF2B5EF4-FFF2-40B4-BE49-F238E27FC236}">
                <a16:creationId xmlns:a16="http://schemas.microsoft.com/office/drawing/2014/main" id="{C238301C-E474-1C9F-2E38-9FB9A52A7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5834"/>
            <a:ext cx="10345189" cy="29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7BBF8B-8925-C927-437B-AEB288C22FDD}"/>
              </a:ext>
            </a:extLst>
          </p:cNvPr>
          <p:cNvSpPr txBox="1"/>
          <p:nvPr/>
        </p:nvSpPr>
        <p:spPr>
          <a:xfrm>
            <a:off x="838200" y="5212683"/>
            <a:ext cx="946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(Your brain after pushing that ‘small’ hotfix on prod, Friday 5pm)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8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7DFB0-43DA-487E-0B0D-4EAF2790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3328-3E8B-F55B-8A7D-5F277E9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Cognitive Load (The Hero Antipattern)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B10562-3654-14C4-2CD7-46F4C75D3419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DA2331-3433-54CE-EA98-CE42E1AC3D0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E0CBD-E38C-7C5C-D8D2-CB7B4D22C17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14108-C455-D02C-3686-AC64FB5491C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D4A47-459D-72AC-CF8C-93C1C301FBE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BB32F-C5C2-9E3B-F702-0D799BED0129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20BE0-D2CC-9CC4-B980-ED7FD45AE19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EA3B7-B0A3-7A27-8A9C-8912C894F014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34820" name="Picture 4" descr="SMW Cape Mario Walking by WinVista2009 on DeviantArt">
            <a:extLst>
              <a:ext uri="{FF2B5EF4-FFF2-40B4-BE49-F238E27FC236}">
                <a16:creationId xmlns:a16="http://schemas.microsoft.com/office/drawing/2014/main" id="{E3B2552C-693F-7DCB-D64F-FB531E1F0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45" y="2533385"/>
            <a:ext cx="1815771" cy="19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50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825E-0196-2D6E-E157-8265E7AE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3F9D3-C8D9-934A-A8EC-1641357B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0F209F-608E-4586-19DA-CA9C1B51EBDB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30BBC74-5768-BE43-EF0C-5772561F005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EA7870-B615-4878-965B-D40864CB53B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BB722-8CB7-08AD-2F83-78B6A36347F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A157C-D000-3685-340E-4B3D5EF7B13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92CD42-CA88-67C7-6D9F-1D40EFDFE9D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1A62-EEE8-623B-0847-93E38467E45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DD824-CE76-E953-1901-5C4B7FFB856D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E2ED-8062-63A7-EFEA-18713048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define </a:t>
            </a:r>
            <a:r>
              <a:rPr lang="en-US" b="1" dirty="0"/>
              <a:t>HERO</a:t>
            </a:r>
            <a:r>
              <a:rPr lang="en-US" dirty="0"/>
              <a:t> for this context</a:t>
            </a:r>
          </a:p>
          <a:p>
            <a:endParaRPr lang="en-US" dirty="0"/>
          </a:p>
        </p:txBody>
      </p:sp>
      <p:pic>
        <p:nvPicPr>
          <p:cNvPr id="44036" name="Picture 4" descr="Superman and the Superego | The New Yorker">
            <a:extLst>
              <a:ext uri="{FF2B5EF4-FFF2-40B4-BE49-F238E27FC236}">
                <a16:creationId xmlns:a16="http://schemas.microsoft.com/office/drawing/2014/main" id="{B2BC57CE-0398-DB22-00F9-1050145D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07" y="3472063"/>
            <a:ext cx="3133785" cy="23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5AB977-1D44-8EC3-C79F-04EEC5BC2B22}"/>
              </a:ext>
            </a:extLst>
          </p:cNvPr>
          <p:cNvSpPr txBox="1">
            <a:spLocks/>
          </p:cNvSpPr>
          <p:nvPr/>
        </p:nvSpPr>
        <p:spPr>
          <a:xfrm>
            <a:off x="1104538" y="2477446"/>
            <a:ext cx="10515600" cy="900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Sometimes, being a hero is a good thing:</a:t>
            </a:r>
          </a:p>
        </p:txBody>
      </p:sp>
    </p:spTree>
    <p:extLst>
      <p:ext uri="{BB962C8B-B14F-4D97-AF65-F5344CB8AC3E}">
        <p14:creationId xmlns:p14="http://schemas.microsoft.com/office/powerpoint/2010/main" val="34403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1480-E9DC-E8C6-1134-E463C981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882C-83C4-F33E-5320-21E63ECF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579D4F-347D-C7B5-0A4E-8FFE606A8A80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095FEDA-C2B3-014E-B2F9-9A921844C54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6F3AD-36BE-1FD9-EECF-AFFBA1482F8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4960E-859E-FF3A-7EC6-9FD232FC804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FCDCF-9B39-DB5A-8E91-8E2823ED4A4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0E585-E6C6-F3FE-5849-2502CA60B82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75192-A174-4C2F-55DF-08DAD85C653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49F6A-F57F-90B0-F5A6-DEC87633C2C1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D6FB-0EBA-2746-7732-A03FC56BF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define </a:t>
            </a:r>
            <a:r>
              <a:rPr lang="en-US" b="1" dirty="0"/>
              <a:t>HERO</a:t>
            </a:r>
            <a:r>
              <a:rPr lang="en-US" dirty="0"/>
              <a:t> for this context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And sometimes…</a:t>
            </a:r>
          </a:p>
        </p:txBody>
      </p:sp>
      <p:pic>
        <p:nvPicPr>
          <p:cNvPr id="46082" name="Picture 2" descr="Characters in The Boys (2019): Homelander - TV Tropes">
            <a:extLst>
              <a:ext uri="{FF2B5EF4-FFF2-40B4-BE49-F238E27FC236}">
                <a16:creationId xmlns:a16="http://schemas.microsoft.com/office/drawing/2014/main" id="{ED00672F-3B1F-8229-6E6E-2BC0C71F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56" y="3429000"/>
            <a:ext cx="1947245" cy="24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E5D66A0-20EF-F556-B740-0CCF93EDDF32}"/>
              </a:ext>
            </a:extLst>
          </p:cNvPr>
          <p:cNvSpPr txBox="1">
            <a:spLocks/>
          </p:cNvSpPr>
          <p:nvPr/>
        </p:nvSpPr>
        <p:spPr>
          <a:xfrm>
            <a:off x="7374208" y="2838202"/>
            <a:ext cx="2417618" cy="86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BDE9-D5BF-2A76-A4FB-4E5BF4A8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A8D2-955A-5DC8-C000-251FF26B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FB20B9-B350-3B51-B03E-3CDAFBC86C88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7624FB4-5623-7CEF-3EF4-EE9EEC1B7F5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A3277D-8F93-533E-3790-EC83AC78AF8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A81C8-552E-44F9-BC92-B0F2A9B28642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C73F9-457D-9E76-B345-B8A1AB2007A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AF7C4-C75E-0F39-2827-A89EA58F69E9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9BC7F2-0D2A-83E6-F09A-85DF26F661A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32D30-62FC-3CF9-D03E-4EBFCA998927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B706-6052-9875-4A66-5BAAF437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it comes to the </a:t>
            </a:r>
            <a:r>
              <a:rPr lang="en-US" b="1" dirty="0">
                <a:solidFill>
                  <a:srgbClr val="FF0000"/>
                </a:solidFill>
              </a:rPr>
              <a:t>anti-pattern</a:t>
            </a:r>
            <a:r>
              <a:rPr lang="en-US" dirty="0"/>
              <a:t>, a </a:t>
            </a:r>
            <a:r>
              <a:rPr lang="en-US" b="1" dirty="0"/>
              <a:t>Hero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Most of the time works </a:t>
            </a:r>
            <a:r>
              <a:rPr lang="en-US" b="1" dirty="0"/>
              <a:t>under very high cognitive load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Has </a:t>
            </a:r>
            <a:r>
              <a:rPr lang="en-US" b="1" dirty="0"/>
              <a:t>no time </a:t>
            </a:r>
            <a:r>
              <a:rPr lang="en-US" dirty="0"/>
              <a:t>to do other things outside of urgent business needs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Likely to suffer from </a:t>
            </a:r>
            <a:r>
              <a:rPr lang="en-US" b="1" dirty="0"/>
              <a:t>stress, burnout, and work longer hours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Usually </a:t>
            </a:r>
            <a:r>
              <a:rPr lang="en-US" b="1" dirty="0"/>
              <a:t>can’t cooperate </a:t>
            </a:r>
            <a:r>
              <a:rPr lang="en-US" dirty="0"/>
              <a:t>effectively </a:t>
            </a:r>
            <a:r>
              <a:rPr lang="en-US" sz="1900" i="1" dirty="0"/>
              <a:t>(they are busy saving prod)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Due to their </a:t>
            </a:r>
            <a:r>
              <a:rPr lang="en-US" b="1" dirty="0"/>
              <a:t>reputation</a:t>
            </a:r>
            <a:r>
              <a:rPr lang="en-US" dirty="0"/>
              <a:t>, they will be requested often, perpetuating the cycle </a:t>
            </a:r>
            <a:r>
              <a:rPr lang="en-US" sz="1900" i="1" dirty="0"/>
              <a:t>(</a:t>
            </a:r>
            <a:r>
              <a:rPr lang="en-GB" sz="1900" i="1" dirty="0"/>
              <a:t>imbalanced</a:t>
            </a:r>
            <a:r>
              <a:rPr lang="en-US" sz="1900" i="1" dirty="0"/>
              <a:t> work distribution)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Tend to </a:t>
            </a:r>
            <a:r>
              <a:rPr lang="en-US" b="1" dirty="0"/>
              <a:t>leave</a:t>
            </a:r>
            <a:r>
              <a:rPr lang="en-US" dirty="0"/>
              <a:t> their current company in the long term </a:t>
            </a:r>
            <a:r>
              <a:rPr lang="en-US" sz="1900" i="1" dirty="0"/>
              <a:t>(sometimes IT altogether)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2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6683-2DA7-39ED-FC60-5D06FE14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4319-5979-E47F-DB6E-486D5AB9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C56701-0CCD-CBB6-97DC-AD2490C3DF6E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DFABC5B-E4D9-CE3B-1473-D558D7D8C8C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3FFAB-4D99-E76A-8FE2-E138AFB8440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8BC37-F552-4428-7AD3-18B8C901D6C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B5CE31-07B0-9973-B712-62AF72AA9B3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C4530-1DE0-034C-58B6-D1B6480F838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71B68-0C35-3CEF-DE47-42FD321782C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69598-6B89-47EF-8FDA-F6B5D40D8889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1028" name="Picture 4" descr="Career goals : r/csMajors">
            <a:extLst>
              <a:ext uri="{FF2B5EF4-FFF2-40B4-BE49-F238E27FC236}">
                <a16:creationId xmlns:a16="http://schemas.microsoft.com/office/drawing/2014/main" id="{3F2A843D-4B97-E97F-4D8A-A86B5816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10" y="1589094"/>
            <a:ext cx="3627767" cy="45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08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7F310-46CA-4BF6-828C-DDC91B53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0E53-D15D-E0D2-6768-DD68E8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CB91-BA2A-84BC-CEE8-22617CC4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Got </a:t>
            </a:r>
            <a:r>
              <a:rPr lang="en-GB" b="1" dirty="0"/>
              <a:t>redirected</a:t>
            </a:r>
            <a:r>
              <a:rPr lang="en-GB" dirty="0"/>
              <a:t> to a different teams/people </a:t>
            </a:r>
            <a:r>
              <a:rPr lang="en-GB" b="1" dirty="0"/>
              <a:t>multiple times</a:t>
            </a:r>
            <a:r>
              <a:rPr lang="en-GB" dirty="0"/>
              <a:t> under the same e-mail thread/group chat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2F407-7511-1838-57BF-678FD11BEBA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E86253-6A07-2425-18C5-BB5D7FE7B8C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ECD88-5EA6-7EF8-7973-CEBF9FC3DE8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E584E1-7EBB-9AC6-6D32-80FF51667E9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B8A026-84EE-7D5B-1F32-5727CBB7D459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7B0F04-6C96-4C9D-A19A-C9E08024B2C0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F9B63-C79D-0E5C-7175-148FD22836D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7274B-FF53-D8AB-0191-E63B37291ECD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020368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937BD-3561-D210-FE92-738AE8BA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7114-7A1C-80A5-05DA-69A4ACE3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69ABEB-7161-E870-C073-7EA15AE4858E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0E4EDFE-972E-E291-1416-9388A1B6993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EB821-B8AB-D112-0239-6034C994C18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0CD01-B5E9-D79A-71F2-19C6DD45D21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FE033-98A3-4B89-2D23-AB6334D94410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A1BAC-0B83-4297-57FE-6B44CC7FA15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C841F-CF10-388B-1B0E-5ED9FE93390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830E8-0A25-3939-4E85-05EAC1D081DF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5ECC-3B92-0D9A-473F-A0F424E9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</a:t>
            </a:r>
            <a:r>
              <a:rPr lang="en-US" b="1" dirty="0">
                <a:solidFill>
                  <a:srgbClr val="FF0000"/>
                </a:solidFill>
              </a:rPr>
              <a:t>avoid</a:t>
            </a:r>
            <a:r>
              <a:rPr lang="en-US" dirty="0"/>
              <a:t> letting a </a:t>
            </a:r>
            <a:r>
              <a:rPr lang="en-US" b="1" dirty="0"/>
              <a:t>hero</a:t>
            </a:r>
            <a:r>
              <a:rPr lang="en-US" dirty="0"/>
              <a:t> live enough to become a goose farmer: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pl-PL" dirty="0" err="1"/>
              <a:t>Well</a:t>
            </a:r>
            <a:r>
              <a:rPr lang="pl-PL" dirty="0"/>
              <a:t> </a:t>
            </a:r>
            <a:r>
              <a:rPr lang="pl-PL" b="1" dirty="0" err="1"/>
              <a:t>distributed</a:t>
            </a:r>
            <a:r>
              <a:rPr lang="pl-PL" dirty="0"/>
              <a:t> and </a:t>
            </a:r>
            <a:r>
              <a:rPr lang="pl-PL" dirty="0" err="1"/>
              <a:t>well</a:t>
            </a:r>
            <a:r>
              <a:rPr lang="pl-PL" dirty="0"/>
              <a:t> </a:t>
            </a:r>
            <a:r>
              <a:rPr lang="pl-PL" b="1" dirty="0" err="1"/>
              <a:t>scoped</a:t>
            </a:r>
            <a:r>
              <a:rPr lang="pl-PL" dirty="0"/>
              <a:t> teams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/>
              <a:t>Using the </a:t>
            </a:r>
            <a:r>
              <a:rPr lang="pl-PL" dirty="0" err="1"/>
              <a:t>help</a:t>
            </a:r>
            <a:r>
              <a:rPr lang="pl-PL" dirty="0"/>
              <a:t> of </a:t>
            </a:r>
            <a:r>
              <a:rPr lang="pl-PL" b="1" dirty="0"/>
              <a:t>Platform</a:t>
            </a:r>
            <a:r>
              <a:rPr lang="pl-PL" dirty="0"/>
              <a:t> and </a:t>
            </a:r>
            <a:r>
              <a:rPr lang="pl-PL" b="1" dirty="0" err="1"/>
              <a:t>Complicated</a:t>
            </a:r>
            <a:r>
              <a:rPr lang="pl-PL" b="1" dirty="0"/>
              <a:t> </a:t>
            </a:r>
            <a:r>
              <a:rPr lang="pl-PL" b="1" dirty="0" err="1"/>
              <a:t>Subsystems</a:t>
            </a:r>
            <a:r>
              <a:rPr lang="pl-PL" b="1" dirty="0"/>
              <a:t> </a:t>
            </a:r>
            <a:r>
              <a:rPr lang="pl-PL" dirty="0"/>
              <a:t>teams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 err="1"/>
              <a:t>Ensuring</a:t>
            </a:r>
            <a:r>
              <a:rPr lang="pl-PL" dirty="0"/>
              <a:t> teams have </a:t>
            </a:r>
            <a:r>
              <a:rPr lang="pl-PL" dirty="0" err="1"/>
              <a:t>enough</a:t>
            </a:r>
            <a:r>
              <a:rPr lang="pl-PL" dirty="0"/>
              <a:t> </a:t>
            </a:r>
            <a:r>
              <a:rPr lang="pl-PL" b="1" dirty="0" err="1"/>
              <a:t>autonomy</a:t>
            </a:r>
            <a:r>
              <a:rPr lang="pl-PL" dirty="0"/>
              <a:t> and </a:t>
            </a:r>
            <a:r>
              <a:rPr lang="pl-PL" b="1" dirty="0"/>
              <a:t>ownership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 err="1"/>
              <a:t>Properly</a:t>
            </a:r>
            <a:r>
              <a:rPr lang="pl-PL" b="1" dirty="0"/>
              <a:t> </a:t>
            </a:r>
            <a:r>
              <a:rPr lang="pl-PL" b="1" dirty="0" err="1"/>
              <a:t>distributing</a:t>
            </a:r>
            <a:r>
              <a:rPr lang="pl-PL" b="1" dirty="0"/>
              <a:t> work </a:t>
            </a:r>
            <a:r>
              <a:rPr lang="pl-PL" dirty="0" err="1"/>
              <a:t>among</a:t>
            </a:r>
            <a:r>
              <a:rPr lang="pl-PL" dirty="0"/>
              <a:t> team </a:t>
            </a:r>
            <a:r>
              <a:rPr lang="pl-PL" dirty="0" err="1"/>
              <a:t>members</a:t>
            </a:r>
            <a:r>
              <a:rPr lang="pl-PL" dirty="0"/>
              <a:t> </a:t>
            </a:r>
            <a:r>
              <a:rPr lang="pl-PL" sz="1800" i="1" dirty="0"/>
              <a:t>(</a:t>
            </a:r>
            <a:r>
              <a:rPr lang="pl-PL" sz="1800" i="1" dirty="0" err="1"/>
              <a:t>good</a:t>
            </a:r>
            <a:r>
              <a:rPr lang="pl-PL" sz="1800" i="1" dirty="0"/>
              <a:t> team </a:t>
            </a:r>
            <a:r>
              <a:rPr lang="pl-PL" sz="1800" i="1" dirty="0" err="1"/>
              <a:t>composition</a:t>
            </a:r>
            <a:r>
              <a:rPr lang="pl-PL" sz="1800" i="1" dirty="0"/>
              <a:t>)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/>
              <a:t>Not </a:t>
            </a:r>
            <a:r>
              <a:rPr lang="pl-PL" dirty="0" err="1"/>
              <a:t>releasing</a:t>
            </a:r>
            <a:r>
              <a:rPr lang="pl-PL" dirty="0"/>
              <a:t> on </a:t>
            </a:r>
            <a:r>
              <a:rPr lang="pl-PL" dirty="0" err="1"/>
              <a:t>Friday</a:t>
            </a:r>
            <a:r>
              <a:rPr lang="pl-PL" dirty="0"/>
              <a:t>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2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61C9-47F9-2DD5-212B-7354754E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02D8-5110-3F13-F8F5-D49CF571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How do I apply all this findings?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E1AA-89A7-79C6-8BD5-2F3195CE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34" y="2406469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Now let’s talk about how to apply those principles when </a:t>
            </a:r>
            <a:r>
              <a:rPr lang="en-GB" b="1" dirty="0"/>
              <a:t>building teams!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BBFB59-1B25-9383-D360-2568757D6029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8B23FC-EB16-CE90-AB36-95227C7D7736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F84B7-4E85-F3C9-87B6-B5EE96F8C8E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1D28F-ED97-4DEA-D0D3-2B9D6B9DDF6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D5518C-E297-B7B7-CDDF-497A9F69528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34D71-C90D-2542-7D6B-16F34FAE4C79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36ECC8-F5DA-B18A-C529-D96434CFA9E1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F9591-1D36-485F-D151-C98E30C903B1}"/>
              </a:ext>
            </a:extLst>
          </p:cNvPr>
          <p:cNvSpPr txBox="1"/>
          <p:nvPr/>
        </p:nvSpPr>
        <p:spPr>
          <a:xfrm>
            <a:off x="6681591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6146" name="Picture 2" descr="This may contain: an image of a bunch of super mario bros characters in the middle of a pile">
            <a:extLst>
              <a:ext uri="{FF2B5EF4-FFF2-40B4-BE49-F238E27FC236}">
                <a16:creationId xmlns:a16="http://schemas.microsoft.com/office/drawing/2014/main" id="{7B699ED4-16BB-80EC-EADD-E0874D56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36" y="3345104"/>
            <a:ext cx="3581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59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41FF-86B1-D464-7ACE-7F1DD0D7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E7C-C9E3-E1EC-4E48-C8EC1CDD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59" y="375402"/>
            <a:ext cx="10515600" cy="1325563"/>
          </a:xfrm>
        </p:spPr>
        <p:txBody>
          <a:bodyPr/>
          <a:lstStyle/>
          <a:p>
            <a:r>
              <a:rPr lang="en-US" dirty="0"/>
              <a:t>Micro: Concepts to Consider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07D233-8FD0-95C6-748A-AAB6946EC2A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8FC7B4-FB8E-EFF6-4F3A-3CC9F830263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6D8D7-5575-CFC8-D990-14A74363A4D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587AF4-F3F6-89D3-802E-036F8DA5EDA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5A9BD-99B0-144F-AE55-BEBD2E1B850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984819-CD64-4B74-181A-42738C12A290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280620-E094-205F-072D-BF99EF8CAA4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E4CB3-F0AC-7690-77BF-4AE32EE59433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568F92-D04D-0713-4600-795353708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059" y="2084323"/>
            <a:ext cx="4968803" cy="3022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rgbClr val="FF0000"/>
                </a:solidFill>
              </a:rPr>
              <a:t>Dumbar’s Number:</a:t>
            </a:r>
          </a:p>
          <a:p>
            <a:pPr marL="0" indent="0">
              <a:buNone/>
            </a:pPr>
            <a:r>
              <a:rPr lang="en-US" sz="2200" dirty="0"/>
              <a:t>The theoretical </a:t>
            </a:r>
            <a:r>
              <a:rPr lang="en-US" sz="2200" b="1" dirty="0"/>
              <a:t>cognitive limit </a:t>
            </a:r>
            <a:r>
              <a:rPr lang="en-US" sz="2200" dirty="0"/>
              <a:t>of people a human can maintain a stable relationship with is around:</a:t>
            </a:r>
            <a:r>
              <a:rPr lang="en-US" sz="2200" baseline="30000" dirty="0"/>
              <a:t> [9]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               ~</a:t>
            </a:r>
            <a:r>
              <a:rPr lang="en-US" b="1" dirty="0"/>
              <a:t>150 people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12B37918-13A8-D05E-7235-ED334828BB43}"/>
              </a:ext>
            </a:extLst>
          </p:cNvPr>
          <p:cNvSpPr txBox="1">
            <a:spLocks/>
          </p:cNvSpPr>
          <p:nvPr/>
        </p:nvSpPr>
        <p:spPr>
          <a:xfrm>
            <a:off x="6182127" y="2084323"/>
            <a:ext cx="5171673" cy="3117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rgbClr val="FF0000"/>
                </a:solidFill>
              </a:rPr>
              <a:t>Two Pizzas Team:</a:t>
            </a:r>
          </a:p>
          <a:p>
            <a:pPr marL="0" indent="0">
              <a:buNone/>
            </a:pPr>
            <a:r>
              <a:rPr lang="pl-PL" sz="2400" dirty="0"/>
              <a:t>A team </a:t>
            </a:r>
            <a:r>
              <a:rPr lang="pl-PL" sz="2400" dirty="0" err="1"/>
              <a:t>should</a:t>
            </a:r>
            <a:r>
              <a:rPr lang="pl-PL" sz="2400" dirty="0"/>
              <a:t> be </a:t>
            </a:r>
            <a:r>
              <a:rPr lang="pl-PL" sz="2400" b="1" dirty="0"/>
              <a:t>small </a:t>
            </a:r>
            <a:r>
              <a:rPr lang="pl-PL" sz="2400" b="1" dirty="0" err="1"/>
              <a:t>enough</a:t>
            </a:r>
            <a:r>
              <a:rPr lang="pl-PL" sz="2400" dirty="0"/>
              <a:t> </a:t>
            </a:r>
            <a:r>
              <a:rPr lang="pl-PL" sz="2400" dirty="0" err="1"/>
              <a:t>that</a:t>
            </a:r>
            <a:r>
              <a:rPr lang="pl-PL" sz="2400" dirty="0"/>
              <a:t> </a:t>
            </a:r>
            <a:r>
              <a:rPr lang="pl-PL" sz="2400" dirty="0" err="1"/>
              <a:t>it</a:t>
            </a:r>
            <a:r>
              <a:rPr lang="pl-PL" sz="2400" dirty="0"/>
              <a:t> </a:t>
            </a:r>
            <a:r>
              <a:rPr lang="pl-PL" sz="2400" dirty="0" err="1"/>
              <a:t>can</a:t>
            </a:r>
            <a:r>
              <a:rPr lang="pl-PL" sz="2400" dirty="0"/>
              <a:t> be </a:t>
            </a:r>
            <a:r>
              <a:rPr lang="pl-PL" sz="2400" b="1" dirty="0" err="1"/>
              <a:t>fed</a:t>
            </a:r>
            <a:r>
              <a:rPr lang="pl-PL" sz="2400" b="1" dirty="0"/>
              <a:t> by with </a:t>
            </a:r>
            <a:r>
              <a:rPr lang="pl-PL" sz="2400" baseline="30000" dirty="0"/>
              <a:t>[10] </a:t>
            </a:r>
            <a:br>
              <a:rPr lang="pl-PL" sz="2400" b="1" dirty="0"/>
            </a:br>
            <a:br>
              <a:rPr lang="pl-PL" sz="2400" b="1" dirty="0"/>
            </a:br>
            <a:endParaRPr lang="pl-PL" sz="2400" b="1" dirty="0"/>
          </a:p>
          <a:p>
            <a:pPr marL="0" indent="0">
              <a:buNone/>
            </a:pPr>
            <a:r>
              <a:rPr lang="pl-PL" sz="2400" b="1" dirty="0"/>
              <a:t>2x </a:t>
            </a:r>
            <a:r>
              <a:rPr lang="pl-PL" sz="2400" b="1" dirty="0" err="1"/>
              <a:t>pizzas</a:t>
            </a:r>
            <a:endParaRPr lang="pl-PL" dirty="0"/>
          </a:p>
          <a:p>
            <a:pPr marL="0" indent="0" algn="r">
              <a:buNone/>
            </a:pPr>
            <a:r>
              <a:rPr lang="pl-PL" sz="2000" i="1" dirty="0"/>
              <a:t>(Jeff </a:t>
            </a:r>
            <a:r>
              <a:rPr lang="pl-PL" sz="2000" i="1" dirty="0" err="1"/>
              <a:t>Bezos</a:t>
            </a:r>
            <a:r>
              <a:rPr lang="pl-PL" sz="2000" i="1" dirty="0"/>
              <a:t>, circa 2000)</a:t>
            </a:r>
            <a:br>
              <a:rPr lang="en-US" sz="2200" dirty="0"/>
            </a:br>
            <a:br>
              <a:rPr lang="en-US" sz="2200" dirty="0"/>
            </a:br>
            <a:endParaRPr lang="en-US" b="1" dirty="0"/>
          </a:p>
        </p:txBody>
      </p:sp>
      <p:pic>
        <p:nvPicPr>
          <p:cNvPr id="2050" name="Picture 2" descr="Pixel Art Pizza with pepperoni and cheese. 8bit game icon on white  background 9955768 Vector Art at Vecteezy">
            <a:extLst>
              <a:ext uri="{FF2B5EF4-FFF2-40B4-BE49-F238E27FC236}">
                <a16:creationId xmlns:a16="http://schemas.microsoft.com/office/drawing/2014/main" id="{3E2A536D-29A0-D5AE-E9B7-562A5ECD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16" y="4324457"/>
            <a:ext cx="1987611" cy="127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5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E7732-0910-A5FB-FC2E-6C9A8680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um team size diagram.">
            <a:extLst>
              <a:ext uri="{FF2B5EF4-FFF2-40B4-BE49-F238E27FC236}">
                <a16:creationId xmlns:a16="http://schemas.microsoft.com/office/drawing/2014/main" id="{AD6EACF3-F906-BFB9-49DE-819E85C5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22" y="881812"/>
            <a:ext cx="5284520" cy="528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C4BB6-87B7-A564-7A7A-197717B7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But why?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7CB532-EA31-8A30-4CF7-F7A47694162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229FB6-1FFB-10F3-FAC7-3371A95CCB7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819F7-B4CC-CF77-97CD-757AE026493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3715E3-39F5-8CFC-8E23-C9BD9D502C52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C7941-E796-1F5B-9435-5C8AC7476B14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94DF20-764D-0AAD-6D5C-5BCD1B44364E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4764F-EFA7-D1E1-1D0F-187A2B07B5AD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C6434B-974E-1A82-D279-4888595830D7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C993BB-D617-942C-9083-B4D7132A0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74475" cy="4351338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Well-sized</a:t>
            </a:r>
            <a:r>
              <a:rPr lang="en-GB" sz="2800" b="1" dirty="0"/>
              <a:t> teams have:</a:t>
            </a:r>
          </a:p>
          <a:p>
            <a:endParaRPr lang="en-GB" sz="2800" dirty="0"/>
          </a:p>
          <a:p>
            <a:r>
              <a:rPr lang="en-GB" dirty="0"/>
              <a:t>Better Cognitive Load Management </a:t>
            </a:r>
            <a:r>
              <a:rPr lang="en-PL" sz="2500">
                <a:solidFill>
                  <a:srgbClr val="FFFFFF"/>
                </a:solidFill>
                <a:effectLst/>
                <a:latin typeface=".Apple Color Emoji UI"/>
              </a:rPr>
              <a:t>✅</a:t>
            </a:r>
            <a:endParaRPr lang="en-GB" sz="2500" dirty="0"/>
          </a:p>
          <a:p>
            <a:r>
              <a:rPr lang="en-GB" dirty="0"/>
              <a:t>More Efficient Communication </a:t>
            </a:r>
            <a:r>
              <a:rPr lang="en-PL">
                <a:solidFill>
                  <a:srgbClr val="FFFFFF"/>
                </a:solidFill>
                <a:effectLst/>
                <a:latin typeface=".Apple Color Emoji UI"/>
              </a:rPr>
              <a:t>✅</a:t>
            </a:r>
            <a:endParaRPr lang="en-GB" dirty="0"/>
          </a:p>
          <a:p>
            <a:r>
              <a:rPr lang="en-GB" dirty="0"/>
              <a:t>Clear Team Boundaries </a:t>
            </a:r>
            <a:r>
              <a:rPr lang="en-PL">
                <a:solidFill>
                  <a:srgbClr val="FFFFFF"/>
                </a:solidFill>
                <a:effectLst/>
                <a:latin typeface=".Apple Color Emoji UI"/>
              </a:rPr>
              <a:t>✅</a:t>
            </a:r>
            <a:endParaRPr lang="en-GB" dirty="0"/>
          </a:p>
          <a:p>
            <a:r>
              <a:rPr lang="en-GB" dirty="0"/>
              <a:t>Easier Cultural Cohesion </a:t>
            </a:r>
            <a:r>
              <a:rPr lang="en-PL">
                <a:solidFill>
                  <a:srgbClr val="FFFFFF"/>
                </a:solidFill>
                <a:effectLst/>
                <a:latin typeface=".Apple Color Emoji UI"/>
              </a:rPr>
              <a:t>✅</a:t>
            </a:r>
            <a:endParaRPr lang="en-US" dirty="0">
              <a:solidFill>
                <a:srgbClr val="FFFFFF"/>
              </a:solidFill>
              <a:effectLst/>
              <a:latin typeface=".Apple Color Emoji UI"/>
            </a:endParaRPr>
          </a:p>
          <a:p>
            <a:endParaRPr lang="en-US" dirty="0">
              <a:solidFill>
                <a:srgbClr val="FFFFFF"/>
              </a:solidFill>
              <a:latin typeface=".Apple Color Emoji UI"/>
            </a:endParaRPr>
          </a:p>
          <a:p>
            <a:pPr marL="0" indent="0">
              <a:buNone/>
            </a:pPr>
            <a:r>
              <a:rPr lang="en-US" dirty="0"/>
              <a:t>And thus, the </a:t>
            </a:r>
            <a:r>
              <a:rPr lang="en-US" b="1" dirty="0"/>
              <a:t>conclusion</a:t>
            </a:r>
            <a:r>
              <a:rPr lang="en-US" dirty="0"/>
              <a:t>:</a:t>
            </a:r>
            <a:endParaRPr lang="en-US" dirty="0">
              <a:solidFill>
                <a:srgbClr val="FFFFFF"/>
              </a:solidFill>
              <a:effectLst/>
              <a:latin typeface=".Apple Color Emoji U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F7C8B432-0A70-BF26-CF41-4799632D675C}"/>
              </a:ext>
            </a:extLst>
          </p:cNvPr>
          <p:cNvSpPr txBox="1">
            <a:spLocks/>
          </p:cNvSpPr>
          <p:nvPr/>
        </p:nvSpPr>
        <p:spPr>
          <a:xfrm>
            <a:off x="6176957" y="5650129"/>
            <a:ext cx="777728" cy="811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aseline="30000" dirty="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63832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4A3-00FD-8C36-9BDF-9365493A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114E27-96F6-F8F7-D26E-DA0FBE80373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B1D7EC-AD80-69D1-7757-7477A8901C0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8977E-406B-75A5-D5D5-915C27B1B82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19562-3716-3437-57B7-8BFF828889E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63D84-353C-067F-6F6F-C608DE8FEAE4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2D114-CFC5-FB61-42B0-54354F22C08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6D6538-FCD9-CCC2-C96F-FD8E4B05FF4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524DB-299D-4614-0C03-D8773328A04E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4201F3-71EE-D266-C407-EE1A9E5C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56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B3E01B-1061-37F0-E2E8-AD7572B2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67" y="834037"/>
            <a:ext cx="5572716" cy="45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86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32ECC-AC43-AEFA-94E4-4B3CB36F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621-C409-7BBE-C78F-0544970F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8CB3B3-3E9C-B72D-F962-040E647E4790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E814ABE-BFA0-68B3-D3A6-A374D6C3047E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F95CC-CE8D-ED62-B75F-0007BA3B574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1E660-B980-5E68-62EF-CC3D9BEA212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0066F-302E-B6CF-1697-F5ACC86CE6F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B79BF-F45E-0F19-561D-5703C136A30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A04EC0-B049-B423-1ABD-02E86B70611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9DE18-9FFC-81F2-B620-7DA6F0E74591}"/>
              </a:ext>
            </a:extLst>
          </p:cNvPr>
          <p:cNvSpPr txBox="1"/>
          <p:nvPr/>
        </p:nvSpPr>
        <p:spPr>
          <a:xfrm>
            <a:off x="8404992" y="6586023"/>
            <a:ext cx="6110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EF0FD1-E590-03D7-7BFB-C95CFBB6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I do about that (</a:t>
            </a:r>
            <a:r>
              <a:rPr lang="en-US" b="1" dirty="0"/>
              <a:t>as a leader</a:t>
            </a:r>
            <a:r>
              <a:rPr lang="en-US" dirty="0"/>
              <a:t>)?</a:t>
            </a:r>
          </a:p>
          <a:p>
            <a:endParaRPr lang="en-US" dirty="0"/>
          </a:p>
          <a:p>
            <a:r>
              <a:rPr lang="en-US" dirty="0"/>
              <a:t>Go deeper into </a:t>
            </a:r>
            <a:r>
              <a:rPr lang="en-US" b="1" dirty="0"/>
              <a:t>Conway’s Law </a:t>
            </a:r>
            <a:r>
              <a:rPr lang="en-US" dirty="0"/>
              <a:t>and its implications</a:t>
            </a:r>
          </a:p>
          <a:p>
            <a:r>
              <a:rPr lang="en-US" b="1" dirty="0"/>
              <a:t>Experiment</a:t>
            </a:r>
            <a:r>
              <a:rPr lang="en-US" dirty="0"/>
              <a:t> with your team/org (micro AND macro)</a:t>
            </a:r>
          </a:p>
          <a:p>
            <a:r>
              <a:rPr lang="en-US" b="1" dirty="0"/>
              <a:t>Advocate</a:t>
            </a:r>
            <a:r>
              <a:rPr lang="en-US" dirty="0"/>
              <a:t> to your leadership team about those concepts</a:t>
            </a:r>
          </a:p>
          <a:p>
            <a:r>
              <a:rPr lang="en-US" dirty="0"/>
              <a:t>Rethink how to plan for </a:t>
            </a:r>
            <a:r>
              <a:rPr lang="en-US" b="1" dirty="0"/>
              <a:t>outcomes</a:t>
            </a:r>
          </a:p>
          <a:p>
            <a:r>
              <a:rPr lang="en-US" dirty="0"/>
              <a:t>Books, e-books, audiobooks! </a:t>
            </a:r>
            <a:r>
              <a:rPr lang="en-US" sz="1800" i="1" dirty="0"/>
              <a:t>(recommendations in last slides)</a:t>
            </a:r>
          </a:p>
        </p:txBody>
      </p:sp>
    </p:spTree>
    <p:extLst>
      <p:ext uri="{BB962C8B-B14F-4D97-AF65-F5344CB8AC3E}">
        <p14:creationId xmlns:p14="http://schemas.microsoft.com/office/powerpoint/2010/main" val="11384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E15B-ECA3-4DDA-BCD4-A43059D0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19D4-0A50-BE76-A413-94FF45BC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8CD0B8-8C84-E3AA-69B2-DE8BF91E6C30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FCEA250-8801-79CE-831E-2F4457B07E4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D26D5-27B7-FE25-7E2F-C7DAE4C334ED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5675FA-3E22-C1D6-D7F5-712D3A2AD40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670A2-F3F4-7D7A-FFB2-F7813CDA27A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3CDAEE-FCF0-2965-92D9-6543F8DC877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37D9D8-796C-DB64-050D-0E3B54F4A5F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A2054-60B8-9D30-1260-74C712550E2B}"/>
              </a:ext>
            </a:extLst>
          </p:cNvPr>
          <p:cNvSpPr txBox="1"/>
          <p:nvPr/>
        </p:nvSpPr>
        <p:spPr>
          <a:xfrm>
            <a:off x="8404992" y="6586023"/>
            <a:ext cx="6110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15D60E7-9140-5458-96F4-D54E45D6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I do about that (</a:t>
            </a:r>
            <a:r>
              <a:rPr lang="en-US" b="1" dirty="0"/>
              <a:t>as a dev</a:t>
            </a:r>
            <a:r>
              <a:rPr lang="en-US" dirty="0"/>
              <a:t>)?</a:t>
            </a:r>
          </a:p>
          <a:p>
            <a:endParaRPr lang="en-US" dirty="0"/>
          </a:p>
          <a:p>
            <a:r>
              <a:rPr lang="en-US" dirty="0"/>
              <a:t>Inform, influence, </a:t>
            </a:r>
            <a:r>
              <a:rPr lang="en-US" b="1" dirty="0"/>
              <a:t>speak up</a:t>
            </a:r>
          </a:p>
          <a:p>
            <a:r>
              <a:rPr lang="en-US" dirty="0"/>
              <a:t>As a senior, stretch your </a:t>
            </a:r>
            <a:r>
              <a:rPr lang="en-US" b="1" dirty="0"/>
              <a:t>soft skills</a:t>
            </a:r>
          </a:p>
          <a:p>
            <a:r>
              <a:rPr lang="en-US" dirty="0"/>
              <a:t>Join the </a:t>
            </a:r>
            <a:r>
              <a:rPr lang="en-US" b="1" dirty="0"/>
              <a:t>interview process </a:t>
            </a:r>
            <a:r>
              <a:rPr lang="en-US" dirty="0"/>
              <a:t>for new joiners</a:t>
            </a:r>
          </a:p>
          <a:p>
            <a:r>
              <a:rPr lang="en-US" dirty="0"/>
              <a:t>Think about ownership as </a:t>
            </a:r>
            <a:r>
              <a:rPr lang="en-US" b="1" dirty="0"/>
              <a:t>resolving problems</a:t>
            </a:r>
            <a:r>
              <a:rPr lang="en-US" dirty="0"/>
              <a:t>, not simply creating features</a:t>
            </a:r>
          </a:p>
          <a:p>
            <a:r>
              <a:rPr lang="en-US" dirty="0"/>
              <a:t>Try temporary </a:t>
            </a:r>
            <a:r>
              <a:rPr lang="en-US" b="1" dirty="0"/>
              <a:t>rotations, internal movements</a:t>
            </a:r>
            <a:r>
              <a:rPr lang="en-US" dirty="0"/>
              <a:t>, new experiences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00B4-A64F-891B-41D4-D9C1F8E99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100A-F695-5FB2-2E4E-61487E71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takeaways: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FDC0A8-A3A4-B5FD-F3CD-BF9AA119B24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A33DC8D-7CA7-EAE5-295C-D7073F9B3C7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AF427-ED96-2B46-1C61-029EF887324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1346-E625-5ACA-8E87-96703C579DE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F8764-5847-1E5A-B72F-DECACDE7EAC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D0AC7-015C-BA6E-0BF3-FDB9C57A2E3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90556-EA6D-B345-7411-637C600E2CB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B1C2A-19D4-A8FB-ABEB-1C7DF17C2159}"/>
              </a:ext>
            </a:extLst>
          </p:cNvPr>
          <p:cNvSpPr txBox="1"/>
          <p:nvPr/>
        </p:nvSpPr>
        <p:spPr>
          <a:xfrm>
            <a:off x="8404992" y="6586023"/>
            <a:ext cx="6110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3B828F-BB38-93B1-12C0-08395FAB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Team Composion is </a:t>
            </a:r>
            <a:r>
              <a:rPr lang="en-US" b="1" dirty="0"/>
              <a:t>EXTREMELY context-specific </a:t>
            </a:r>
            <a:r>
              <a:rPr lang="en-US" dirty="0"/>
              <a:t>(no silver-bullet)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Conway’s Law </a:t>
            </a:r>
            <a:r>
              <a:rPr lang="en-US" b="1" dirty="0"/>
              <a:t>WORKS.</a:t>
            </a:r>
            <a:r>
              <a:rPr lang="en-US" dirty="0"/>
              <a:t> Period.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</a:t>
            </a:r>
            <a:r>
              <a:rPr lang="en-US" b="1" dirty="0"/>
              <a:t>intentional</a:t>
            </a:r>
            <a:r>
              <a:rPr lang="en-US" dirty="0"/>
              <a:t> and thoughtful when introducing team changes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 how teams interact in your organization – </a:t>
            </a:r>
            <a:r>
              <a:rPr lang="en-US" b="1" dirty="0"/>
              <a:t>DRAW IT!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Look for bottlenecks (“</a:t>
            </a:r>
            <a:r>
              <a:rPr lang="en-GB" dirty="0"/>
              <a:t>Any time spent on non-bottleneck activities is </a:t>
            </a:r>
            <a:r>
              <a:rPr lang="en-GB" b="1" dirty="0">
                <a:solidFill>
                  <a:srgbClr val="FF0000"/>
                </a:solidFill>
              </a:rPr>
              <a:t>wasted</a:t>
            </a:r>
            <a:r>
              <a:rPr lang="en-GB" dirty="0"/>
              <a:t> time.”</a:t>
            </a:r>
            <a:r>
              <a:rPr lang="en-GB" baseline="30000" dirty="0"/>
              <a:t>[12]</a:t>
            </a:r>
            <a:r>
              <a:rPr lang="en-GB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27ABB-D0EF-A9D0-2563-4968CA3D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8391-18EF-F5F6-F470-8B3B42E7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B76F2-0D59-AE16-A18A-091C88D3385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4F2E42-2E15-2A36-358F-13C179202F8C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96751-2752-A424-5F0A-505B480796D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D37C-3950-22D5-7CC9-F175B107DAB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4B600-A991-C541-CABD-E9D36443C9EC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88C4D-3840-5CED-D5C7-E48E35A3CEB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511A6-2573-51B3-7DD9-0D4E86545D4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65888-9B3C-FD49-C9FB-DACE1069A53A}"/>
              </a:ext>
            </a:extLst>
          </p:cNvPr>
          <p:cNvSpPr txBox="1"/>
          <p:nvPr/>
        </p:nvSpPr>
        <p:spPr>
          <a:xfrm>
            <a:off x="10284616" y="6586023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Wrap-up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C4C3C5-D022-B6C8-1E65-434B97035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20"/>
            <a:ext cx="10692740" cy="4681239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[1]: </a:t>
            </a:r>
            <a:r>
              <a:rPr lang="en-GB" sz="1800" b="1" i="1" dirty="0"/>
              <a:t>Baldwin, C. Y., &amp; Clark, K. B. (2012). “</a:t>
            </a:r>
            <a:r>
              <a:rPr lang="en-GB" sz="1800" i="1" dirty="0"/>
              <a:t>The Architecture of Participation: Does Code Architecture Mitigate Free Riding in the Open Source Development Model?” Harvard Business Review.</a:t>
            </a:r>
            <a:endParaRPr lang="en-US" sz="1800" dirty="0"/>
          </a:p>
          <a:p>
            <a:r>
              <a:rPr lang="en-US" sz="1800" dirty="0"/>
              <a:t>[2]: </a:t>
            </a:r>
            <a:r>
              <a:rPr lang="en-GB" sz="1800" b="1" i="1" dirty="0" err="1"/>
              <a:t>Cataldo</a:t>
            </a:r>
            <a:r>
              <a:rPr lang="en-GB" sz="1800" b="1" i="1" dirty="0"/>
              <a:t>, M., </a:t>
            </a:r>
            <a:r>
              <a:rPr lang="en-GB" sz="1800" b="1" i="1" dirty="0" err="1"/>
              <a:t>Wagstrom</a:t>
            </a:r>
            <a:r>
              <a:rPr lang="en-GB" sz="1800" b="1" i="1" dirty="0"/>
              <a:t>, P., </a:t>
            </a:r>
            <a:r>
              <a:rPr lang="en-GB" sz="1800" b="1" i="1" dirty="0" err="1"/>
              <a:t>Herbsleb</a:t>
            </a:r>
            <a:r>
              <a:rPr lang="en-GB" sz="1800" b="1" i="1" dirty="0"/>
              <a:t>, J. D., &amp; Carley, K. M. (2006). “</a:t>
            </a:r>
            <a:r>
              <a:rPr lang="en-GB" sz="1800" i="1" dirty="0"/>
              <a:t>Identification of coordination requirements: implications for the Design of collaboration and awareness tools”. CSCW '06.</a:t>
            </a:r>
          </a:p>
          <a:p>
            <a:r>
              <a:rPr lang="en-US" sz="1800" dirty="0"/>
              <a:t>[3]: </a:t>
            </a:r>
            <a:r>
              <a:rPr lang="en-GB" sz="1800" b="1" i="1" dirty="0"/>
              <a:t>Conway, Melvin E. (April 1968). </a:t>
            </a:r>
            <a:r>
              <a:rPr lang="en-GB" sz="1800" i="1" dirty="0">
                <a:hlinkClick r:id="rId2"/>
              </a:rPr>
              <a:t>"How do Committees Invent?"</a:t>
            </a:r>
            <a:r>
              <a:rPr lang="en-GB" sz="1800" i="1" dirty="0"/>
              <a:t>. Datamation. </a:t>
            </a:r>
          </a:p>
          <a:p>
            <a:r>
              <a:rPr lang="en-GB" sz="1800" dirty="0"/>
              <a:t>[4]: </a:t>
            </a:r>
            <a:r>
              <a:rPr lang="en-GB" sz="1800" b="1" i="1" dirty="0"/>
              <a:t>Raymond, Eric S. (October 1996).</a:t>
            </a:r>
            <a:r>
              <a:rPr lang="en-GB" sz="1800" i="1" dirty="0"/>
              <a:t> “The New Hacker's Dictionary (3rd ed.)”. Cambridge, Massachusetts: MIT Press. p. 124. ISBN 978-0-262-68092-9.</a:t>
            </a:r>
          </a:p>
          <a:p>
            <a:r>
              <a:rPr lang="en-US" sz="1800" dirty="0"/>
              <a:t>[5]:</a:t>
            </a:r>
            <a:r>
              <a:rPr lang="en-US" sz="1800" b="1" dirty="0"/>
              <a:t> </a:t>
            </a:r>
            <a:r>
              <a:rPr lang="en-GB" sz="1800" b="1" i="1" dirty="0" err="1"/>
              <a:t>Forsgren</a:t>
            </a:r>
            <a:r>
              <a:rPr lang="en-GB" sz="1800" b="1" i="1" dirty="0"/>
              <a:t>, N. PhD, Humble, J., Kim, G., Bell, S., Whitley Bell, K. (2018). </a:t>
            </a:r>
            <a:r>
              <a:rPr lang="en-GB" sz="1800" i="1" dirty="0"/>
              <a:t>“Accelerate: The Science of Lean Software and DevOps: Building and Scaling High Performance Technology”, IT Revolution Press, 2018.</a:t>
            </a:r>
          </a:p>
          <a:p>
            <a:r>
              <a:rPr lang="en-US" sz="1800" dirty="0"/>
              <a:t>[6]: </a:t>
            </a:r>
            <a:r>
              <a:rPr lang="en-US" sz="1800" b="1" dirty="0"/>
              <a:t>Fowler, M. (2022). </a:t>
            </a:r>
            <a:r>
              <a:rPr lang="en-US" sz="1800" dirty="0"/>
              <a:t>“</a:t>
            </a:r>
            <a:r>
              <a:rPr lang="en-GB" sz="1800" i="1" dirty="0">
                <a:hlinkClick r:id="rId3"/>
              </a:rPr>
              <a:t>Conway's Law</a:t>
            </a:r>
            <a:r>
              <a:rPr lang="en-GB" sz="1800" i="1" dirty="0"/>
              <a:t>”. Thoughtworks. </a:t>
            </a:r>
            <a:r>
              <a:rPr lang="en-GB" sz="1800" i="1" dirty="0">
                <a:hlinkClick r:id="rId4"/>
              </a:rPr>
              <a:t>https://martinfowler.com</a:t>
            </a:r>
            <a:endParaRPr lang="en-GB" sz="1800" i="1" dirty="0"/>
          </a:p>
          <a:p>
            <a:r>
              <a:rPr lang="en-GB" sz="1800" dirty="0"/>
              <a:t>[7]: </a:t>
            </a:r>
            <a:r>
              <a:rPr lang="en-GB" sz="1800" b="1" dirty="0"/>
              <a:t>Shafer, A. (2009). </a:t>
            </a:r>
            <a:r>
              <a:rPr lang="en-GB" sz="1800" i="1" dirty="0"/>
              <a:t>“</a:t>
            </a:r>
            <a:r>
              <a:rPr lang="en-GB" sz="1800" i="1" dirty="0" err="1"/>
              <a:t>AgileRoots</a:t>
            </a:r>
            <a:r>
              <a:rPr lang="en-GB" sz="1800" i="1" dirty="0"/>
              <a:t> 2009 - Agile Infrastructure by: Andrew Shafer”. </a:t>
            </a:r>
            <a:r>
              <a:rPr lang="en-GB" sz="1800" i="1" dirty="0">
                <a:hlinkClick r:id="rId5"/>
              </a:rPr>
              <a:t>https://www.youtube.com/watch?v=Y_u84PNrX9g</a:t>
            </a:r>
            <a:r>
              <a:rPr lang="en-GB" sz="1800" i="1" dirty="0"/>
              <a:t> </a:t>
            </a:r>
          </a:p>
          <a:p>
            <a:r>
              <a:rPr lang="en-GB" sz="1800" dirty="0"/>
              <a:t>[8]: </a:t>
            </a:r>
            <a:r>
              <a:rPr lang="en-GB" sz="1800" b="1" dirty="0"/>
              <a:t>Skelton, M., Pais, M. (2019). </a:t>
            </a:r>
            <a:r>
              <a:rPr lang="en-GB" sz="1800" dirty="0"/>
              <a:t>“</a:t>
            </a:r>
            <a:r>
              <a:rPr lang="en-GB" sz="1800" i="1" dirty="0"/>
              <a:t>Team Topologies: Organizing Business and Technology Teams for Fast Flow”. IT Revolution Press, 2019.</a:t>
            </a:r>
          </a:p>
          <a:p>
            <a:r>
              <a:rPr lang="en-GB" sz="1800" dirty="0"/>
              <a:t>[9]: </a:t>
            </a:r>
            <a:r>
              <a:rPr lang="en-GB" sz="1800" b="1" dirty="0"/>
              <a:t>R.I.M. Dunbar (1992). </a:t>
            </a:r>
            <a:r>
              <a:rPr lang="en-GB" sz="1800" b="1" i="1" dirty="0"/>
              <a:t>“</a:t>
            </a:r>
            <a:r>
              <a:rPr lang="en-GB" sz="1800" i="1" dirty="0"/>
              <a:t>Neocortex size as a constraint on group size in primates”, Journal of Human Evolution, ISSN 0047-2484.</a:t>
            </a:r>
          </a:p>
          <a:p>
            <a:r>
              <a:rPr lang="en-GB" sz="1800" dirty="0"/>
              <a:t>[10]: </a:t>
            </a:r>
            <a:r>
              <a:rPr lang="en-GB" sz="1800" b="1" dirty="0"/>
              <a:t>Bezos, J. (Circa 2000). </a:t>
            </a:r>
            <a:r>
              <a:rPr lang="en-GB" sz="1800" i="1" dirty="0"/>
              <a:t>Mentioned in “Powering Innovation and Speed with Amazon’s Two-Pizza Teams”.  </a:t>
            </a:r>
            <a:r>
              <a:rPr lang="en-US" sz="1800" dirty="0">
                <a:hlinkClick r:id="rId6"/>
              </a:rPr>
              <a:t>https://aws.amazon.com/executive-insights/content/amazon-two-pizza-team/</a:t>
            </a:r>
            <a:r>
              <a:rPr lang="en-US" sz="1800" dirty="0"/>
              <a:t> </a:t>
            </a:r>
          </a:p>
          <a:p>
            <a:r>
              <a:rPr lang="en-GB" sz="1800" dirty="0"/>
              <a:t>[11]: </a:t>
            </a:r>
            <a:r>
              <a:rPr lang="en-GB" sz="1800" b="1" dirty="0"/>
              <a:t>Levison, M. (2020). </a:t>
            </a:r>
            <a:r>
              <a:rPr lang="en-GB" sz="1800" i="1" dirty="0"/>
              <a:t>“What is the Recommended Scrum Team Size?” </a:t>
            </a:r>
            <a:r>
              <a:rPr lang="en-GB" sz="1800" i="1" dirty="0">
                <a:hlinkClick r:id="rId7"/>
              </a:rPr>
              <a:t>https://agilepainrelief.com/blog/scrum-team-size.html</a:t>
            </a:r>
            <a:endParaRPr lang="en-GB" sz="1800" i="1" dirty="0"/>
          </a:p>
          <a:p>
            <a:r>
              <a:rPr lang="en-GB" sz="1800" dirty="0"/>
              <a:t>[12]: </a:t>
            </a:r>
            <a:r>
              <a:rPr lang="en-GB" sz="1800" b="1" dirty="0"/>
              <a:t>Cox, J</a:t>
            </a:r>
            <a:r>
              <a:rPr lang="en-GB" sz="1800" dirty="0"/>
              <a:t>., </a:t>
            </a:r>
            <a:r>
              <a:rPr lang="en-GB" sz="1800" b="1" dirty="0"/>
              <a:t>Goldratt, E. (1986). </a:t>
            </a:r>
            <a:r>
              <a:rPr lang="en-GB" sz="1800" dirty="0"/>
              <a:t>“</a:t>
            </a:r>
            <a:r>
              <a:rPr lang="en-GB" sz="1800" i="1" dirty="0"/>
              <a:t>The Goal” Theory of Constraints. North River Press. ISBN 978-0-88427-178-9.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92847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F0FA-8EC7-1F4C-7F31-09693779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C9C1-3E46-3CFB-1BC5-51713FFA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recommended books on the topic: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79AED0-97A5-FEA5-7618-DF2EE7F2E59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D02823-CAC3-4781-19D1-5B9550CD85E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08776-69E0-F4AA-0983-DDCFF013E9A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588E6-4B6F-7ADA-7A38-14F104648A6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33ACA-91E2-800F-95C8-B602C30D060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860A-761D-84D7-CDEC-574881BC8E48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D3C19-12A3-3FF0-B48C-2A3E513322E1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224A9-9A0C-741E-6362-774A751C127B}"/>
              </a:ext>
            </a:extLst>
          </p:cNvPr>
          <p:cNvSpPr txBox="1"/>
          <p:nvPr/>
        </p:nvSpPr>
        <p:spPr>
          <a:xfrm>
            <a:off x="10284616" y="6586023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Wrap-up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4DB38CB-0CFF-9FB6-FB08-F202CF3E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Team Topologies: Organizing Business and Technology Teams for Fast Flow </a:t>
            </a:r>
            <a:r>
              <a:rPr lang="en-US" sz="1800" dirty="0"/>
              <a:t>– by Manuel Pais and Matthew Skelton (2019) (</a:t>
            </a:r>
            <a:r>
              <a:rPr lang="en-US" sz="1800" dirty="0">
                <a:hlinkClick r:id="rId2"/>
              </a:rPr>
              <a:t>https://teamtopologies.com/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Dynamic Reteaming: The Art &amp; Wisdom of Changing Teams </a:t>
            </a:r>
            <a:r>
              <a:rPr lang="en-US" sz="1800" dirty="0"/>
              <a:t>- by Heidi Helfand (2018) (</a:t>
            </a:r>
            <a:r>
              <a:rPr lang="en-US" sz="1800" dirty="0">
                <a:hlinkClick r:id="rId3"/>
              </a:rPr>
              <a:t>https://www.heidihelfand.com/dynamic-reteaming-book/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EMPOWERED: Ordinary People, Extraordinary Products </a:t>
            </a:r>
            <a:r>
              <a:rPr lang="en-US" sz="1800" dirty="0"/>
              <a:t>– by Marty </a:t>
            </a:r>
            <a:r>
              <a:rPr lang="en-US" sz="1800" dirty="0" err="1"/>
              <a:t>Cagan</a:t>
            </a:r>
            <a:r>
              <a:rPr lang="en-US" sz="1800" dirty="0"/>
              <a:t> and Chris Jones (2020) (</a:t>
            </a:r>
            <a:r>
              <a:rPr lang="en-US" sz="1800" dirty="0">
                <a:hlinkClick r:id="rId4"/>
              </a:rPr>
              <a:t>https://www.svpg.com/books/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The Five Dysfunctions of a Team: A Leadership Fable </a:t>
            </a:r>
            <a:r>
              <a:rPr lang="en-US" sz="1800" dirty="0"/>
              <a:t>– by Patrick Lencioni (2002) (</a:t>
            </a:r>
            <a:r>
              <a:rPr lang="en-US" sz="1800" dirty="0">
                <a:hlinkClick r:id="rId5"/>
              </a:rPr>
              <a:t>https://www.tablegroup.com/pat/#books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428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C47B0-930D-D635-D568-112F39EA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616F-F041-A517-2DDA-880200C1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1318-5951-390F-D07B-E18D4A4D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Gets </a:t>
            </a:r>
            <a:r>
              <a:rPr lang="en-GB" b="1" dirty="0"/>
              <a:t>multiple</a:t>
            </a:r>
            <a:r>
              <a:rPr lang="en-GB" dirty="0"/>
              <a:t> emails/alerts/</a:t>
            </a:r>
            <a:r>
              <a:rPr lang="en-GB" dirty="0" err="1"/>
              <a:t>msgs</a:t>
            </a:r>
            <a:r>
              <a:rPr lang="en-GB" dirty="0"/>
              <a:t> per </a:t>
            </a:r>
            <a:r>
              <a:rPr lang="en-GB" b="1" dirty="0"/>
              <a:t>day with no value</a:t>
            </a:r>
            <a:r>
              <a:rPr lang="en-GB" dirty="0"/>
              <a:t>, meaningful information or action required from you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105947-3E0E-EEA3-67D2-6B7F428F622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588EC82-AE41-9786-64C7-68F785F14BE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0022C-2701-D53D-E56D-02693D27FFB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A59259-5517-9F05-62F5-409EEA3716B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094B-C72D-3F74-C0EB-7E22C43A670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47E00-D887-B26D-9C59-373BB83971C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2EAA-71D8-F00A-8C1A-67A3AB94733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D8BBA-3B65-1B91-AF89-683509963346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836255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786D-641F-E91B-46E2-AF4F906F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20AC-ABB8-60C7-9541-FC2C16B6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9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you, </a:t>
            </a:r>
            <a:r>
              <a:rPr lang="en-US" b="1" dirty="0" err="1"/>
              <a:t>dziękuję</a:t>
            </a:r>
            <a:r>
              <a:rPr lang="en-US" b="1" dirty="0"/>
              <a:t>, </a:t>
            </a:r>
            <a:r>
              <a:rPr lang="en-US" b="1" dirty="0" err="1"/>
              <a:t>grazie</a:t>
            </a:r>
            <a:r>
              <a:rPr lang="en-US" b="1" dirty="0"/>
              <a:t>, gracias </a:t>
            </a:r>
            <a:r>
              <a:rPr lang="en-US" b="1" dirty="0" err="1"/>
              <a:t>obrigado</a:t>
            </a:r>
            <a:r>
              <a:rPr lang="en-US" b="1" dirty="0"/>
              <a:t>! </a:t>
            </a:r>
            <a:r>
              <a:rPr lang="en-US" b="1" dirty="0">
                <a:sym typeface="Wingdings" pitchFamily="2" charset="2"/>
              </a:rPr>
              <a:t> </a:t>
            </a:r>
            <a:endParaRPr lang="en-US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7CF15-12C2-988E-1541-839F1E66998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CB0DFD-91B3-A923-11E6-CA163F29020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41623-D58F-2AEC-E963-ECFF65C25D3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58545-FB9B-94C4-465C-201FC50ACE2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42F8B-FE98-DAC8-F630-C2ABC76DD0F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C265B-959C-5E00-59E5-93A635EB017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DEF48-1369-695E-AE5F-6F1C304DB04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20728-FFDA-A958-03EB-834D0BE37BD4}"/>
              </a:ext>
            </a:extLst>
          </p:cNvPr>
          <p:cNvSpPr txBox="1"/>
          <p:nvPr/>
        </p:nvSpPr>
        <p:spPr>
          <a:xfrm>
            <a:off x="10284616" y="6586023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Wrap-up</a:t>
            </a:r>
          </a:p>
        </p:txBody>
      </p:sp>
      <p:pic>
        <p:nvPicPr>
          <p:cNvPr id="12" name="Picture 11" descr="A screenshot of a qr code&#10;&#10;Description automatically generated">
            <a:extLst>
              <a:ext uri="{FF2B5EF4-FFF2-40B4-BE49-F238E27FC236}">
                <a16:creationId xmlns:a16="http://schemas.microsoft.com/office/drawing/2014/main" id="{984EDDB0-728F-43BE-A681-91820E14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1655"/>
            <a:ext cx="4759869" cy="454283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961323B-BA34-69D3-9BA6-8333EF3B5B8A}"/>
              </a:ext>
            </a:extLst>
          </p:cNvPr>
          <p:cNvSpPr txBox="1">
            <a:spLocks/>
          </p:cNvSpPr>
          <p:nvPr/>
        </p:nvSpPr>
        <p:spPr>
          <a:xfrm>
            <a:off x="6096000" y="5006714"/>
            <a:ext cx="604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Git repo with slides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B0790-8F8E-B9B9-FF34-FF67598D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4263" y="1316524"/>
            <a:ext cx="4269537" cy="40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3B80-B640-825D-4CAF-BF2730CF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3B4-4CBF-EF1B-7E7E-72B39914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E456-5836-9B72-F929-0E5EF06F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25" y="2506662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4DED8A-5436-F21F-6F56-3AB3FD66D66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46467C-C97B-9C3F-DC49-5667992922B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E5916-5E99-2248-3B76-0A17E2776CD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14219-932B-237E-53CC-9C1CDFA96D1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DEF6A0-AF5E-B56E-1BD2-AD2DC526E33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2A2493-2F5A-4E55-E6B1-6C4EFEF6DDC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639C9B-9645-BFCB-EB1C-722C0DD5C9DC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133A9-F575-9F5A-FF39-235364000115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41418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A0B67-69A3-0AF8-8E32-4034766A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8393-371A-B61C-2C2D-0F72E925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88DD-59BC-AAC4-ED25-D36DE9D0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25" y="2506662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>
                <a:solidFill>
                  <a:srgbClr val="00B050"/>
                </a:solidFill>
              </a:rPr>
              <a:t>0</a:t>
            </a:r>
            <a:r>
              <a:rPr lang="en-GB" dirty="0"/>
              <a:t>: You don’t work with IT </a:t>
            </a:r>
          </a:p>
          <a:p>
            <a:pPr marL="0" indent="0">
              <a:buNone/>
            </a:pPr>
            <a:r>
              <a:rPr lang="en-GB" altLang="ja-JP" dirty="0"/>
              <a:t>                  </a:t>
            </a:r>
            <a:r>
              <a:rPr lang="en-US" altLang="ja-JP" dirty="0"/>
              <a:t>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25F62-D950-726F-8EFE-BABFBD24C3BC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6D75419-0D5C-8CC3-6A99-4DB2046E74F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2C387-329A-D637-2F6B-37168A09DC6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52EDB-08AD-0B4D-F0A8-34CDFED87A5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130AC-15EE-3BDD-59F6-9749E834FC4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395C4-F60E-3E6F-ADD6-B99C51DA7880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E474B0-2037-5059-DAD0-A8B3412B8E1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61551-8745-EA4D-A82C-8EFC51FC6747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37988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34248</TotalTime>
  <Words>2711</Words>
  <Application>Microsoft Macintosh PowerPoint</Application>
  <PresentationFormat>Widescreen</PresentationFormat>
  <Paragraphs>588</Paragraphs>
  <Slides>70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.Apple Color Emoji UI</vt:lpstr>
      <vt:lpstr>Aptos</vt:lpstr>
      <vt:lpstr>Aptos Display</vt:lpstr>
      <vt:lpstr>Arial</vt:lpstr>
      <vt:lpstr>Consolas</vt:lpstr>
      <vt:lpstr>Wingdings</vt:lpstr>
      <vt:lpstr>Office Theme</vt:lpstr>
      <vt:lpstr>No More Heroes: Why Team Composition is a BIG Deal</vt:lpstr>
      <vt:lpstr>$ whoami</vt:lpstr>
      <vt:lpstr>Why should you care about   TEAM COMPOSITION?</vt:lpstr>
      <vt:lpstr>Bingo</vt:lpstr>
      <vt:lpstr>Bingo</vt:lpstr>
      <vt:lpstr>Bingo</vt:lpstr>
      <vt:lpstr>Bingo</vt:lpstr>
      <vt:lpstr>Bingo Results</vt:lpstr>
      <vt:lpstr>Bingo Results</vt:lpstr>
      <vt:lpstr>Bingo Results</vt:lpstr>
      <vt:lpstr>Bingo Results</vt:lpstr>
      <vt:lpstr>Studies</vt:lpstr>
      <vt:lpstr>Summarizing the Problem(s)</vt:lpstr>
      <vt:lpstr>Summarizing the Problem(s)</vt:lpstr>
      <vt:lpstr>Before we dive into this rabbit hole</vt:lpstr>
      <vt:lpstr>Starting with Mario Macro: Lette go!</vt:lpstr>
      <vt:lpstr>PowerPoint Presentation</vt:lpstr>
      <vt:lpstr>Macro: Conway’s Law                                   (definition)</vt:lpstr>
      <vt:lpstr>Macro: Conway’s Law                                   (definition)</vt:lpstr>
      <vt:lpstr>Macro: Conway’s Law                               (in action)</vt:lpstr>
      <vt:lpstr>Macro: Conway’s Law                               (in action)</vt:lpstr>
      <vt:lpstr>Macro: Conway’s Law                               (in action)</vt:lpstr>
      <vt:lpstr>Macro: Conway’s Law                               (in action)</vt:lpstr>
      <vt:lpstr>Macro: Conway’s Law                               (in action)</vt:lpstr>
      <vt:lpstr>Macro: Conway’s Law                  (measuring results)</vt:lpstr>
      <vt:lpstr>Macro: Conway’s Law                  (measuring results)</vt:lpstr>
      <vt:lpstr>Macro: Conway’s Law                               (in action)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 (takeaway)</vt:lpstr>
      <vt:lpstr>Macro: Breaking down team roles</vt:lpstr>
      <vt:lpstr>Macro: Breaking down team roles</vt:lpstr>
      <vt:lpstr>Macro: Breaking down team roles</vt:lpstr>
      <vt:lpstr>Macro: Breaking down team roles</vt:lpstr>
      <vt:lpstr>Macro: Breaking down team roles</vt:lpstr>
      <vt:lpstr>Macro: Stream-Aligned Teams</vt:lpstr>
      <vt:lpstr>Macro: Stream-Aligned Teams</vt:lpstr>
      <vt:lpstr>Macro: Enabling Teams</vt:lpstr>
      <vt:lpstr>Macro: Enabling Teams</vt:lpstr>
      <vt:lpstr>Macro: Complicated Subsytem Teams</vt:lpstr>
      <vt:lpstr>Macro: Complicated Subsytem Teams</vt:lpstr>
      <vt:lpstr>Macro: Platform Teams</vt:lpstr>
      <vt:lpstr>Macro: Platform Teams</vt:lpstr>
      <vt:lpstr>Macro: Team Interaction Modes</vt:lpstr>
      <vt:lpstr>Macro: Team Interaction Modes: Collaboration</vt:lpstr>
      <vt:lpstr>Macro: Team Interaction Modes: Facilitation</vt:lpstr>
      <vt:lpstr>Macro: Team Interaction Modes: X-as-a-Service</vt:lpstr>
      <vt:lpstr>Micro: How does all of that affect me?</vt:lpstr>
      <vt:lpstr>Micro: Cognitive Load</vt:lpstr>
      <vt:lpstr>Micro: Cognitive Load</vt:lpstr>
      <vt:lpstr>Micro: Cognitive Load (The Hero Antipattern)</vt:lpstr>
      <vt:lpstr>Micro: The Hero Antipattern</vt:lpstr>
      <vt:lpstr>Micro: The Hero Antipattern</vt:lpstr>
      <vt:lpstr>Micro: The Hero Antipattern</vt:lpstr>
      <vt:lpstr>Micro: The Hero Antipattern</vt:lpstr>
      <vt:lpstr>Micro: The Hero Antipattern</vt:lpstr>
      <vt:lpstr>Micro: How do I apply all this findings?</vt:lpstr>
      <vt:lpstr>Micro: Concepts to Consider</vt:lpstr>
      <vt:lpstr>Micro: But why?</vt:lpstr>
      <vt:lpstr>PowerPoint Presentation</vt:lpstr>
      <vt:lpstr>Actions:</vt:lpstr>
      <vt:lpstr>Actions:</vt:lpstr>
      <vt:lpstr>Last takeaways:</vt:lpstr>
      <vt:lpstr>Sources:</vt:lpstr>
      <vt:lpstr>My recommended books on the topic:</vt:lpstr>
      <vt:lpstr>Thank you, dziękuję, grazie, gracias obrigado!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Raimundo, Pedro Ivo</dc:creator>
  <cp:lastModifiedBy>Raimundo, Pedro Ivo</cp:lastModifiedBy>
  <cp:revision>126</cp:revision>
  <dcterms:created xsi:type="dcterms:W3CDTF">2024-10-11T13:35:45Z</dcterms:created>
  <dcterms:modified xsi:type="dcterms:W3CDTF">2025-03-26T17:58:46Z</dcterms:modified>
</cp:coreProperties>
</file>